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306" r:id="rId4"/>
    <p:sldId id="303" r:id="rId5"/>
    <p:sldId id="292" r:id="rId6"/>
    <p:sldId id="293" r:id="rId7"/>
    <p:sldId id="304" r:id="rId8"/>
    <p:sldId id="297" r:id="rId9"/>
    <p:sldId id="308" r:id="rId10"/>
    <p:sldId id="309" r:id="rId11"/>
    <p:sldId id="299" r:id="rId12"/>
    <p:sldId id="305" r:id="rId13"/>
    <p:sldId id="300" r:id="rId14"/>
    <p:sldId id="302" r:id="rId15"/>
    <p:sldId id="301" r:id="rId16"/>
    <p:sldId id="291" r:id="rId17"/>
    <p:sldId id="307" r:id="rId18"/>
    <p:sldId id="298" r:id="rId19"/>
    <p:sldId id="313" r:id="rId20"/>
    <p:sldId id="269" r:id="rId21"/>
    <p:sldId id="267" r:id="rId22"/>
    <p:sldId id="275" r:id="rId23"/>
    <p:sldId id="276" r:id="rId24"/>
    <p:sldId id="277" r:id="rId25"/>
    <p:sldId id="268" r:id="rId26"/>
    <p:sldId id="278" r:id="rId27"/>
  </p:sldIdLst>
  <p:sldSz cx="9144000" cy="6858000" type="screen4x3"/>
  <p:notesSz cx="6877050" cy="10001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06BA"/>
    <a:srgbClr val="002B82"/>
    <a:srgbClr val="FDF6E9"/>
    <a:srgbClr val="FCF0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8" autoAdjust="0"/>
    <p:restoredTop sz="94660"/>
  </p:normalViewPr>
  <p:slideViewPr>
    <p:cSldViewPr>
      <p:cViewPr varScale="1">
        <p:scale>
          <a:sx n="88" d="100"/>
          <a:sy n="88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B6C13-CF32-49F3-AFC6-9D795361DD0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F09BB81-92FF-4525-8410-BA35250C06C1}" type="pres">
      <dgm:prSet presAssocID="{3D3B6C13-CF32-49F3-AFC6-9D795361DD0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2BFAFDEB-8E81-483C-AFE8-585E171D7A10}" type="presOf" srcId="{3D3B6C13-CF32-49F3-AFC6-9D795361DD0D}" destId="{1F09BB81-92FF-4525-8410-BA35250C06C1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B6C13-CF32-49F3-AFC6-9D795361DD0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F09BB81-92FF-4525-8410-BA35250C06C1}" type="pres">
      <dgm:prSet presAssocID="{3D3B6C13-CF32-49F3-AFC6-9D795361DD0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2BFAFDEB-8E81-483C-AFE8-585E171D7A10}" type="presOf" srcId="{3D3B6C13-CF32-49F3-AFC6-9D795361DD0D}" destId="{1F09BB81-92FF-4525-8410-BA35250C06C1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B6C13-CF32-49F3-AFC6-9D795361DD0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643B41-730A-44D8-B8E0-2461C8F16584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400" b="1" dirty="0">
              <a:solidFill>
                <a:schemeClr val="tx1"/>
              </a:solidFill>
            </a:rPr>
            <a:t>E1 – CULTURE GENERALE ET EXPRESSION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400" b="1" dirty="0">
              <a:solidFill>
                <a:schemeClr val="tx1"/>
              </a:solidFill>
            </a:rPr>
            <a:t>(Ecrit 4 heures – Coefficient 3)</a:t>
          </a:r>
        </a:p>
      </dgm:t>
    </dgm:pt>
    <dgm:pt modelId="{5E34FA2A-32F7-4F32-919D-C32F202B22E1}" type="parTrans" cxnId="{B27D823F-5468-460A-9127-22FFDD3CBFAB}">
      <dgm:prSet/>
      <dgm:spPr/>
      <dgm:t>
        <a:bodyPr/>
        <a:lstStyle/>
        <a:p>
          <a:endParaRPr lang="fr-FR"/>
        </a:p>
      </dgm:t>
    </dgm:pt>
    <dgm:pt modelId="{259F9DFB-A2DB-441A-950E-EEDF478C1552}" type="sibTrans" cxnId="{B27D823F-5468-460A-9127-22FFDD3CBFAB}">
      <dgm:prSet/>
      <dgm:spPr/>
      <dgm:t>
        <a:bodyPr/>
        <a:lstStyle/>
        <a:p>
          <a:endParaRPr lang="fr-FR"/>
        </a:p>
      </dgm:t>
    </dgm:pt>
    <dgm:pt modelId="{EC642095-A2BD-4577-984F-F49040391212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400" b="1" dirty="0">
              <a:solidFill>
                <a:schemeClr val="tx1"/>
              </a:solidFill>
            </a:rPr>
            <a:t>E2 – LANGUE VIVANTE 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400" b="1" dirty="0">
              <a:solidFill>
                <a:schemeClr val="tx1"/>
              </a:solidFill>
            </a:rPr>
            <a:t>(Ecrit 2 heures – Coefficient 1,5)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400" b="1" dirty="0">
              <a:solidFill>
                <a:schemeClr val="tx1"/>
              </a:solidFill>
            </a:rPr>
            <a:t>(Oral 20’ + 20’ – Coefficient 1,5</a:t>
          </a:r>
        </a:p>
      </dgm:t>
    </dgm:pt>
    <dgm:pt modelId="{56352275-2433-4D2C-9335-62C314D5C99E}" type="parTrans" cxnId="{668EF873-BFE6-4C2F-9CA0-332C125EBCD9}">
      <dgm:prSet/>
      <dgm:spPr/>
      <dgm:t>
        <a:bodyPr/>
        <a:lstStyle/>
        <a:p>
          <a:endParaRPr lang="fr-FR"/>
        </a:p>
      </dgm:t>
    </dgm:pt>
    <dgm:pt modelId="{CD39159D-93A7-4040-8631-F2706E1EB8D6}" type="sibTrans" cxnId="{668EF873-BFE6-4C2F-9CA0-332C125EBCD9}">
      <dgm:prSet/>
      <dgm:spPr/>
      <dgm:t>
        <a:bodyPr/>
        <a:lstStyle/>
        <a:p>
          <a:endParaRPr lang="fr-FR"/>
        </a:p>
      </dgm:t>
    </dgm:pt>
    <dgm:pt modelId="{7A3E3084-55BF-4E7C-B163-BE9E463A3250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400" b="1" dirty="0">
              <a:solidFill>
                <a:schemeClr val="tx1"/>
              </a:solidFill>
            </a:rPr>
            <a:t>E3 – CULTURE ECONOMIQUE, JURIDIQUE ET MANAGERIALE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400" b="1" dirty="0">
              <a:solidFill>
                <a:schemeClr val="tx1"/>
              </a:solidFill>
            </a:rPr>
            <a:t>(Ecrit 4 heures – Coefficient 3</a:t>
          </a:r>
        </a:p>
      </dgm:t>
    </dgm:pt>
    <dgm:pt modelId="{BFCCA6A8-7C2B-4D4A-B784-3CC7D9F7FA3B}" type="parTrans" cxnId="{5EBC0D2A-BB04-4CDF-B64D-270FFC1D99D8}">
      <dgm:prSet/>
      <dgm:spPr/>
      <dgm:t>
        <a:bodyPr/>
        <a:lstStyle/>
        <a:p>
          <a:endParaRPr lang="fr-FR"/>
        </a:p>
      </dgm:t>
    </dgm:pt>
    <dgm:pt modelId="{0593AC8C-EC16-458F-AEB4-CE93ADEE5FB2}" type="sibTrans" cxnId="{5EBC0D2A-BB04-4CDF-B64D-270FFC1D99D8}">
      <dgm:prSet/>
      <dgm:spPr/>
      <dgm:t>
        <a:bodyPr/>
        <a:lstStyle/>
        <a:p>
          <a:endParaRPr lang="fr-FR"/>
        </a:p>
      </dgm:t>
    </dgm:pt>
    <dgm:pt modelId="{1F09BB81-92FF-4525-8410-BA35250C06C1}" type="pres">
      <dgm:prSet presAssocID="{3D3B6C13-CF32-49F3-AFC6-9D795361DD0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7C97182-60BF-4C6B-8DEF-7FF1D8BA4D6C}" type="pres">
      <dgm:prSet presAssocID="{65643B41-730A-44D8-B8E0-2461C8F16584}" presName="Accent1" presStyleCnt="0"/>
      <dgm:spPr/>
    </dgm:pt>
    <dgm:pt modelId="{8EDDE4E1-D332-4A4E-89D1-4E44FD7255B2}" type="pres">
      <dgm:prSet presAssocID="{65643B41-730A-44D8-B8E0-2461C8F16584}" presName="Accent" presStyleLbl="node1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21972FDD-7187-477B-84DD-F4E3BC6A231A}" type="pres">
      <dgm:prSet presAssocID="{65643B41-730A-44D8-B8E0-2461C8F16584}" presName="Parent1" presStyleLbl="revTx" presStyleIdx="0" presStyleCnt="3" custScaleX="436071" custLinFactNeighborX="-2097" custLinFactNeighborY="-328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D3FBD0-E843-4840-AE9F-6681D269B38D}" type="pres">
      <dgm:prSet presAssocID="{EC642095-A2BD-4577-984F-F49040391212}" presName="Accent2" presStyleCnt="0"/>
      <dgm:spPr/>
    </dgm:pt>
    <dgm:pt modelId="{BA88D237-CBC5-442C-B646-CD2ACFFF2EC4}" type="pres">
      <dgm:prSet presAssocID="{EC642095-A2BD-4577-984F-F49040391212}" presName="Accent" presStyleLbl="node1" presStyleIdx="1" presStyleCnt="3"/>
      <dgm:spPr>
        <a:solidFill>
          <a:schemeClr val="accent4">
            <a:lumMod val="60000"/>
            <a:lumOff val="40000"/>
          </a:schemeClr>
        </a:solidFill>
      </dgm:spPr>
    </dgm:pt>
    <dgm:pt modelId="{8C2B695E-6EEF-4978-A108-AEDFC78B3C9E}" type="pres">
      <dgm:prSet presAssocID="{EC642095-A2BD-4577-984F-F49040391212}" presName="Parent2" presStyleLbl="revTx" presStyleIdx="1" presStyleCnt="3" custScaleX="302884" custScaleY="218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CF527A-5EB3-4F43-8BF8-817AC1F2B908}" type="pres">
      <dgm:prSet presAssocID="{7A3E3084-55BF-4E7C-B163-BE9E463A3250}" presName="Accent3" presStyleCnt="0"/>
      <dgm:spPr/>
    </dgm:pt>
    <dgm:pt modelId="{42812845-BBCE-429E-9ABA-A7BC9CFEFD19}" type="pres">
      <dgm:prSet presAssocID="{7A3E3084-55BF-4E7C-B163-BE9E463A3250}" presName="Accent" presStyleLbl="node1" presStyleIdx="2" presStyleCnt="3"/>
      <dgm:spPr/>
    </dgm:pt>
    <dgm:pt modelId="{CD2C7207-40AB-4EBC-929A-D725261EAECB}" type="pres">
      <dgm:prSet presAssocID="{7A3E3084-55BF-4E7C-B163-BE9E463A3250}" presName="Parent3" presStyleLbl="revTx" presStyleIdx="2" presStyleCnt="3" custScaleX="2183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ECE7A7-B3D6-47D7-999C-4EB218EBF57F}" type="presOf" srcId="{EC642095-A2BD-4577-984F-F49040391212}" destId="{8C2B695E-6EEF-4978-A108-AEDFC78B3C9E}" srcOrd="0" destOrd="0" presId="urn:microsoft.com/office/officeart/2009/layout/CircleArrowProcess"/>
    <dgm:cxn modelId="{189E5EB5-3BFC-4D23-83D5-2765ACC3A8B8}" type="presOf" srcId="{3D3B6C13-CF32-49F3-AFC6-9D795361DD0D}" destId="{1F09BB81-92FF-4525-8410-BA35250C06C1}" srcOrd="0" destOrd="0" presId="urn:microsoft.com/office/officeart/2009/layout/CircleArrowProcess"/>
    <dgm:cxn modelId="{70C5BC35-231A-4CE7-AAF9-D6F29312FC22}" type="presOf" srcId="{65643B41-730A-44D8-B8E0-2461C8F16584}" destId="{21972FDD-7187-477B-84DD-F4E3BC6A231A}" srcOrd="0" destOrd="0" presId="urn:microsoft.com/office/officeart/2009/layout/CircleArrowProcess"/>
    <dgm:cxn modelId="{5EBC0D2A-BB04-4CDF-B64D-270FFC1D99D8}" srcId="{3D3B6C13-CF32-49F3-AFC6-9D795361DD0D}" destId="{7A3E3084-55BF-4E7C-B163-BE9E463A3250}" srcOrd="2" destOrd="0" parTransId="{BFCCA6A8-7C2B-4D4A-B784-3CC7D9F7FA3B}" sibTransId="{0593AC8C-EC16-458F-AEB4-CE93ADEE5FB2}"/>
    <dgm:cxn modelId="{B27D823F-5468-460A-9127-22FFDD3CBFAB}" srcId="{3D3B6C13-CF32-49F3-AFC6-9D795361DD0D}" destId="{65643B41-730A-44D8-B8E0-2461C8F16584}" srcOrd="0" destOrd="0" parTransId="{5E34FA2A-32F7-4F32-919D-C32F202B22E1}" sibTransId="{259F9DFB-A2DB-441A-950E-EEDF478C1552}"/>
    <dgm:cxn modelId="{668EF873-BFE6-4C2F-9CA0-332C125EBCD9}" srcId="{3D3B6C13-CF32-49F3-AFC6-9D795361DD0D}" destId="{EC642095-A2BD-4577-984F-F49040391212}" srcOrd="1" destOrd="0" parTransId="{56352275-2433-4D2C-9335-62C314D5C99E}" sibTransId="{CD39159D-93A7-4040-8631-F2706E1EB8D6}"/>
    <dgm:cxn modelId="{883390D8-9319-4825-842E-6C397A8FEA1D}" type="presOf" srcId="{7A3E3084-55BF-4E7C-B163-BE9E463A3250}" destId="{CD2C7207-40AB-4EBC-929A-D725261EAECB}" srcOrd="0" destOrd="0" presId="urn:microsoft.com/office/officeart/2009/layout/CircleArrowProcess"/>
    <dgm:cxn modelId="{AA2C52A5-DB2D-4B03-A731-D3B6153E7265}" type="presParOf" srcId="{1F09BB81-92FF-4525-8410-BA35250C06C1}" destId="{E7C97182-60BF-4C6B-8DEF-7FF1D8BA4D6C}" srcOrd="0" destOrd="0" presId="urn:microsoft.com/office/officeart/2009/layout/CircleArrowProcess"/>
    <dgm:cxn modelId="{31411068-7840-490F-A8D4-9FE452D72C3A}" type="presParOf" srcId="{E7C97182-60BF-4C6B-8DEF-7FF1D8BA4D6C}" destId="{8EDDE4E1-D332-4A4E-89D1-4E44FD7255B2}" srcOrd="0" destOrd="0" presId="urn:microsoft.com/office/officeart/2009/layout/CircleArrowProcess"/>
    <dgm:cxn modelId="{C4C37A01-D7DC-43DD-9091-884DAD3A9D52}" type="presParOf" srcId="{1F09BB81-92FF-4525-8410-BA35250C06C1}" destId="{21972FDD-7187-477B-84DD-F4E3BC6A231A}" srcOrd="1" destOrd="0" presId="urn:microsoft.com/office/officeart/2009/layout/CircleArrowProcess"/>
    <dgm:cxn modelId="{0D6DE386-7156-420F-BD55-B7A81F116325}" type="presParOf" srcId="{1F09BB81-92FF-4525-8410-BA35250C06C1}" destId="{69D3FBD0-E843-4840-AE9F-6681D269B38D}" srcOrd="2" destOrd="0" presId="urn:microsoft.com/office/officeart/2009/layout/CircleArrowProcess"/>
    <dgm:cxn modelId="{A1C86B4B-B49F-4E61-A976-8DC5FBC7785F}" type="presParOf" srcId="{69D3FBD0-E843-4840-AE9F-6681D269B38D}" destId="{BA88D237-CBC5-442C-B646-CD2ACFFF2EC4}" srcOrd="0" destOrd="0" presId="urn:microsoft.com/office/officeart/2009/layout/CircleArrowProcess"/>
    <dgm:cxn modelId="{F2505549-30BE-40F9-8E26-5BB90B81F47B}" type="presParOf" srcId="{1F09BB81-92FF-4525-8410-BA35250C06C1}" destId="{8C2B695E-6EEF-4978-A108-AEDFC78B3C9E}" srcOrd="3" destOrd="0" presId="urn:microsoft.com/office/officeart/2009/layout/CircleArrowProcess"/>
    <dgm:cxn modelId="{20373F0A-FCB3-4249-A531-B9167DF2FA5D}" type="presParOf" srcId="{1F09BB81-92FF-4525-8410-BA35250C06C1}" destId="{1CCF527A-5EB3-4F43-8BF8-817AC1F2B908}" srcOrd="4" destOrd="0" presId="urn:microsoft.com/office/officeart/2009/layout/CircleArrowProcess"/>
    <dgm:cxn modelId="{2ADE47E7-F87C-43DC-B0F2-A7215B6AFC29}" type="presParOf" srcId="{1CCF527A-5EB3-4F43-8BF8-817AC1F2B908}" destId="{42812845-BBCE-429E-9ABA-A7BC9CFEFD19}" srcOrd="0" destOrd="0" presId="urn:microsoft.com/office/officeart/2009/layout/CircleArrowProcess"/>
    <dgm:cxn modelId="{C1DBF83E-91A2-45DF-9A48-1C966BBA0AFB}" type="presParOf" srcId="{1F09BB81-92FF-4525-8410-BA35250C06C1}" destId="{CD2C7207-40AB-4EBC-929A-D725261EAEC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DE4E1-D332-4A4E-89D1-4E44FD7255B2}">
      <dsp:nvSpPr>
        <dsp:cNvPr id="0" name=""/>
        <dsp:cNvSpPr/>
      </dsp:nvSpPr>
      <dsp:spPr>
        <a:xfrm>
          <a:off x="2413401" y="0"/>
          <a:ext cx="2243420" cy="22437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72FDD-7187-477B-84DD-F4E3BC6A231A}">
      <dsp:nvSpPr>
        <dsp:cNvPr id="0" name=""/>
        <dsp:cNvSpPr/>
      </dsp:nvSpPr>
      <dsp:spPr>
        <a:xfrm>
          <a:off x="788355" y="605201"/>
          <a:ext cx="5436173" cy="62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>
              <a:solidFill>
                <a:schemeClr val="tx1"/>
              </a:solidFill>
            </a:rPr>
            <a:t>E1 – CULTURE GENERALE ET EXPRESSION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>
              <a:solidFill>
                <a:schemeClr val="tx1"/>
              </a:solidFill>
            </a:rPr>
            <a:t>(Ecrit 4 heures – Coefficient 3)</a:t>
          </a:r>
        </a:p>
      </dsp:txBody>
      <dsp:txXfrm>
        <a:off x="788355" y="605201"/>
        <a:ext cx="5436173" cy="623163"/>
      </dsp:txXfrm>
    </dsp:sp>
    <dsp:sp modelId="{BA88D237-CBC5-442C-B646-CD2ACFFF2EC4}">
      <dsp:nvSpPr>
        <dsp:cNvPr id="0" name=""/>
        <dsp:cNvSpPr/>
      </dsp:nvSpPr>
      <dsp:spPr>
        <a:xfrm>
          <a:off x="1790299" y="1289207"/>
          <a:ext cx="2243420" cy="22437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B695E-6EEF-4978-A108-AEDFC78B3C9E}">
      <dsp:nvSpPr>
        <dsp:cNvPr id="0" name=""/>
        <dsp:cNvSpPr/>
      </dsp:nvSpPr>
      <dsp:spPr>
        <a:xfrm>
          <a:off x="1024094" y="1736098"/>
          <a:ext cx="3775829" cy="1364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>
              <a:solidFill>
                <a:schemeClr val="tx1"/>
              </a:solidFill>
            </a:rPr>
            <a:t>E2 – LANGUE VIVANTE 1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>
              <a:solidFill>
                <a:schemeClr val="tx1"/>
              </a:solidFill>
            </a:rPr>
            <a:t>(Ecrit 2 heures – Coefficient 1,5)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>
              <a:solidFill>
                <a:schemeClr val="tx1"/>
              </a:solidFill>
            </a:rPr>
            <a:t>(Oral 20’ + 20’ – Coefficient 1,5</a:t>
          </a:r>
        </a:p>
      </dsp:txBody>
      <dsp:txXfrm>
        <a:off x="1024094" y="1736098"/>
        <a:ext cx="3775829" cy="1364429"/>
      </dsp:txXfrm>
    </dsp:sp>
    <dsp:sp modelId="{42812845-BBCE-429E-9ABA-A7BC9CFEFD19}">
      <dsp:nvSpPr>
        <dsp:cNvPr id="0" name=""/>
        <dsp:cNvSpPr/>
      </dsp:nvSpPr>
      <dsp:spPr>
        <a:xfrm>
          <a:off x="2573074" y="2732691"/>
          <a:ext cx="1927445" cy="19282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C7207-40AB-4EBC-929A-D725261EAECB}">
      <dsp:nvSpPr>
        <dsp:cNvPr id="0" name=""/>
        <dsp:cNvSpPr/>
      </dsp:nvSpPr>
      <dsp:spPr>
        <a:xfrm>
          <a:off x="2174566" y="3405260"/>
          <a:ext cx="2721932" cy="62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>
              <a:solidFill>
                <a:schemeClr val="tx1"/>
              </a:solidFill>
            </a:rPr>
            <a:t>E3 – CULTURE ECONOMIQUE, JURIDIQUE ET MANAGERIALE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>
              <a:solidFill>
                <a:schemeClr val="tx1"/>
              </a:solidFill>
            </a:rPr>
            <a:t>(Ecrit 4 heures – Coefficient 3</a:t>
          </a:r>
        </a:p>
      </dsp:txBody>
      <dsp:txXfrm>
        <a:off x="2174566" y="3405260"/>
        <a:ext cx="2721932" cy="62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A1BB7774-AFCC-45E3-AFF6-84EC57612C10}" type="datetimeFigureOut">
              <a:rPr lang="fr-FR" smtClean="0"/>
              <a:pPr/>
              <a:t>15/01/2020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75341188-9A25-421C-A7AA-63FD25291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4035DE20-0077-487A-95A3-870EB0389B92}" type="datetimeFigureOut">
              <a:rPr lang="fr-FR" smtClean="0"/>
              <a:pPr/>
              <a:t>15/01/2020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1ACC71B7-F495-4B52-A6A6-356F1F94B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71B7-F495-4B52-A6A6-356F1F94BFB0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C71B7-F495-4B52-A6A6-356F1F94BFB0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888C-7A85-49FE-AA8E-DA600C6D9C45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CE77-B05D-4969-A541-8D7E39A09BF9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7E02-CAE0-4293-915E-A4375F45CCC5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9ADE-3AA2-4FC9-8FC8-FB846B362FC5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A6D7-2C7F-4721-9828-D906B77F2BD5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45D7-6EA9-4ED7-BE4D-7873A3DD59C5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D7D1-8969-46C0-9B62-B78DDA548093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5EF5-9BBA-4273-889A-9E296DE11DA8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9941-5DFC-491C-AF7F-2E84574CD730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8DBF-6BC0-4585-905F-073DE3185B6A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DA8C-357E-4650-B97D-DFDFD506671D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5B2F-EACB-4878-AB01-BC022A62D7C5}" type="datetime1">
              <a:rPr lang="fr-FR" smtClean="0"/>
              <a:pPr/>
              <a:t>15/01/2020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ENC Bessières BTS MCO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EF9A-4A04-4654-AA38-5C6EBA3FC7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ixeirein.gr/2015/10/05/ti-tha-ekana-an-imoun-foititi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hyperlink" Target="http://www.google.fr/imgres?imgurl=http://www.laptopspirit.fr/wp-content/uploads/new/darty-logo.jpg&amp;imgrefurl=http://www.laptopspirit.fr/57107/reduc-dell-surcouf-rdc-darty-carref-pix-matnet-grosb-fnac-sams-hp.html/darty-logo&amp;h=300&amp;w=300&amp;sz=14&amp;tbnid=o2WSpWWOrFz5EM:&amp;tbnh=116&amp;tbnw=116&amp;prev=/images?q=logo+darty&amp;hl=fr&amp;usg=__-adhzPKkZqKKiQtTHhnM2Y2xTBQ=&amp;ei=w5luS5LBD4KQjAemzO2MBg&amp;sa=X&amp;oi=image_result&amp;resnum=2&amp;ct=image&amp;ved=0CAsQ9QEwAQ" TargetMode="External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hyperlink" Target="http://www.creads.org/espace-annonceur/nos-services/design-creation-logo-entreprise" TargetMode="External"/><Relationship Id="rId5" Type="http://schemas.openxmlformats.org/officeDocument/2006/relationships/image" Target="../media/image13.jpeg"/><Relationship Id="rId15" Type="http://schemas.openxmlformats.org/officeDocument/2006/relationships/image" Target="../media/image21.png"/><Relationship Id="rId10" Type="http://schemas.openxmlformats.org/officeDocument/2006/relationships/image" Target="../media/image17.gif"/><Relationship Id="rId19" Type="http://schemas.openxmlformats.org/officeDocument/2006/relationships/image" Target="../media/image25.png"/><Relationship Id="rId4" Type="http://schemas.openxmlformats.org/officeDocument/2006/relationships/hyperlink" Target="http://www.google.fr/imgres?imgurl=http://www.ijzerenberg.be/afbeeldingen/logofnac.gif&amp;imgrefurl=http://www.ijzerenberg.be/indexfr.php&amp;h=484&amp;w=484&amp;sz=9&amp;tbnid=b1r0N05xsw1nEM:&amp;tbnh=129&amp;tbnw=129&amp;prev=/images?q=logo+fnac&amp;hl=fr&amp;usg=__FJrGqzD-8kAbno53TzAFphmP9gg=&amp;ei=74d1S6rEOIqQjAfFk4mhCg&amp;sa=X&amp;oi=image_result&amp;resnum=3&amp;ct=image&amp;ved=0CAsQ9QEwAg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hyperlink" Target="http://www.google.fr/imgres?imgurl=http://baleines.etc.free.fr/logo-maaf.gif&amp;imgrefurl=http://baleines.etc.free.fr/pub.htm&amp;h=114&amp;w=142&amp;sz=3&amp;tbnid=tXoioV3AFYHemM:&amp;tbnh=75&amp;tbnw=94&amp;prev=/images?q=logo+maaf&amp;hl=fr&amp;usg=__aQfohmzJpuQpVTJMNlpT0YMRqI0=&amp;ei=b4h1S_rAH9HPjAe7-bzMCg&amp;sa=X&amp;oi=image_result&amp;resnum=4&amp;ct=image&amp;ved=0CA0Q9QEwA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hyperlink" Target="http://www.google.fr/imgres?imgurl=http://jce-chateaubriant.mp.atester.fr/media/logo_mma__083155800_1556_14042008.png&amp;imgrefurl=http://jce-chateaubriant.com/les-partenaires/&amp;h=138&amp;w=344&amp;sz=58&amp;tbnid=amUWwvA5QCHNvM:&amp;tbnh=48&amp;tbnw=120&amp;prev=/images?q=logo+mma&amp;hl=fr&amp;usg=__N_muuDDk46x8y4eKJQ67EOWaiyc=&amp;ei=VJl1S9HJKYqRjAfLxbWXCg&amp;sa=X&amp;oi=image_result&amp;resnum=2&amp;ct=image&amp;ved=0CA0Q9QEwAQ" TargetMode="Externa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ixeirein.gr/2015/10/05/ti-tha-ekana-an-imoun-foititi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ixeirein.gr/2015/10/05/ti-tha-ekana-an-imoun-foititi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http://btscomptabilite.enc-bessieres.org/illustrations/3d_enc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5016" cy="2643182"/>
          </a:xfrm>
        </p:spPr>
        <p:txBody>
          <a:bodyPr>
            <a:normAutofit/>
          </a:bodyPr>
          <a:lstStyle/>
          <a:p>
            <a:r>
              <a:rPr lang="fr-FR" sz="5400" b="1" i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BTS </a:t>
            </a:r>
            <a:br>
              <a:rPr lang="fr-FR" sz="5400" b="1" i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5400" b="1" i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Management Commercial Opérationnel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2976" y="6072206"/>
            <a:ext cx="6400800" cy="352412"/>
          </a:xfrm>
        </p:spPr>
        <p:txBody>
          <a:bodyPr>
            <a:normAutofit fontScale="62500" lnSpcReduction="20000"/>
          </a:bodyPr>
          <a:lstStyle/>
          <a:p>
            <a:endParaRPr lang="fr-FR" dirty="0"/>
          </a:p>
        </p:txBody>
      </p:sp>
      <p:pic>
        <p:nvPicPr>
          <p:cNvPr id="5122" name="Picture 2" descr="https://encrypted-tbn1.gstatic.com/images?q=tbn:ANd9GcSjuoIYNWT8m4vOmuzybI54J9zCDhoG4rq0R9MtYnW2ssUo6LYq0Q7ur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1691680" cy="19707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08611" y="4429461"/>
            <a:ext cx="3532187" cy="5334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ENTREPRENEURIAT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8611" y="5077533"/>
            <a:ext cx="3528392" cy="576064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PARCOURS DE PROFESSIONNALISATION A L’ETRANGER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11560" y="116632"/>
            <a:ext cx="8229600" cy="1143000"/>
            <a:chOff x="611560" y="116632"/>
            <a:chExt cx="8229600" cy="1143000"/>
          </a:xfrm>
        </p:grpSpPr>
        <p:sp>
          <p:nvSpPr>
            <p:cNvPr id="19" name="Titre 1"/>
            <p:cNvSpPr txBox="1">
              <a:spLocks/>
            </p:cNvSpPr>
            <p:nvPr/>
          </p:nvSpPr>
          <p:spPr>
            <a:xfrm>
              <a:off x="611560" y="116632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rPr>
                <a:t>Des</a:t>
              </a:r>
              <a:r>
                <a:rPr kumimoji="0" lang="fr-FR" sz="2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rPr>
                <a:t> enseignements au service des compétences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3707904" y="1196752"/>
              <a:ext cx="507209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Ellipse 24"/>
          <p:cNvSpPr/>
          <p:nvPr/>
        </p:nvSpPr>
        <p:spPr>
          <a:xfrm>
            <a:off x="2699792" y="1661443"/>
            <a:ext cx="3168352" cy="2088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Enseignements optionnels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7199784" y="6165304"/>
            <a:ext cx="1836712" cy="620688"/>
            <a:chOff x="7199784" y="6165304"/>
            <a:chExt cx="1836712" cy="620688"/>
          </a:xfrm>
        </p:grpSpPr>
        <p:pic>
          <p:nvPicPr>
            <p:cNvPr id="30" name="Image 29" descr="http://btscomptabilite.enc-bessieres.org/illustrations/3d_enc_1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FDE8B3F6-2EB8-4D6A-9BFB-E125BB8DEE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9023" y="264292"/>
            <a:ext cx="1200473" cy="112508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1CAA873-4076-4949-9F81-AAB76BB01BD8}"/>
              </a:ext>
            </a:extLst>
          </p:cNvPr>
          <p:cNvGrpSpPr/>
          <p:nvPr/>
        </p:nvGrpSpPr>
        <p:grpSpPr>
          <a:xfrm>
            <a:off x="4253399" y="4429461"/>
            <a:ext cx="4492115" cy="504055"/>
            <a:chOff x="4253399" y="4429461"/>
            <a:chExt cx="4492115" cy="504055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4497043" y="4429461"/>
              <a:ext cx="4248471" cy="50405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 heures de cours</a:t>
              </a:r>
            </a:p>
          </p:txBody>
        </p:sp>
        <p:sp>
          <p:nvSpPr>
            <p:cNvPr id="34" name="Flèche : droite 33">
              <a:extLst>
                <a:ext uri="{FF2B5EF4-FFF2-40B4-BE49-F238E27FC236}">
                  <a16:creationId xmlns:a16="http://schemas.microsoft.com/office/drawing/2014/main" xmlns="" id="{ECAA0840-1180-407F-80CF-5FAC2C052170}"/>
                </a:ext>
              </a:extLst>
            </p:cNvPr>
            <p:cNvSpPr/>
            <p:nvPr/>
          </p:nvSpPr>
          <p:spPr>
            <a:xfrm>
              <a:off x="4253399" y="4573476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136E27DC-0C6D-4948-96FF-35EDA0DC4910}"/>
              </a:ext>
            </a:extLst>
          </p:cNvPr>
          <p:cNvGrpSpPr/>
          <p:nvPr/>
        </p:nvGrpSpPr>
        <p:grpSpPr>
          <a:xfrm>
            <a:off x="4245015" y="5077533"/>
            <a:ext cx="4500500" cy="576064"/>
            <a:chOff x="4245015" y="5077533"/>
            <a:chExt cx="4500500" cy="576064"/>
          </a:xfrm>
        </p:grpSpPr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4497044" y="5077533"/>
              <a:ext cx="4248471" cy="57606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fr-F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heures de cours</a:t>
              </a: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lèche : droite 34">
              <a:extLst>
                <a:ext uri="{FF2B5EF4-FFF2-40B4-BE49-F238E27FC236}">
                  <a16:creationId xmlns:a16="http://schemas.microsoft.com/office/drawing/2014/main" xmlns="" id="{2B9666AF-C235-4770-8225-F2BC339F41BD}"/>
                </a:ext>
              </a:extLst>
            </p:cNvPr>
            <p:cNvSpPr/>
            <p:nvPr/>
          </p:nvSpPr>
          <p:spPr>
            <a:xfrm>
              <a:off x="4245015" y="5196557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42671146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Les stages en entreprises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131840" y="1340768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7584" y="1988840"/>
            <a:ext cx="710181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IMMERSION TOTALE EN ENTREPRISE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1072" y="3717032"/>
            <a:ext cx="835292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MISSIONS DE PREPARATION ET DE SUIVI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31640" y="270892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</a:rPr>
              <a:t>14 à 16 semaines sur 2 ans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31640" y="422108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10 demi journées par an (à déterminer) figurant sur la convention de stage</a:t>
            </a:r>
          </a:p>
        </p:txBody>
      </p:sp>
      <p:pic>
        <p:nvPicPr>
          <p:cNvPr id="15" name="Image 14" descr="http://btscomptabilite.enc-bessieres.org/illustrations/3d_enc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  <p:pic>
        <p:nvPicPr>
          <p:cNvPr id="13" name="Picture 4" descr="C:\Documents and Settings\Nadia\Local Settings\Temporary Internet Files\Content.IE5\2V4M1U82\MPj043173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52028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Les missions en entreprises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563888" y="1052736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Image 14" descr="http://btscomptabilite.enc-bessieres.org/illustrations/3d_enc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  <p:pic>
        <p:nvPicPr>
          <p:cNvPr id="13" name="Picture 4" descr="C:\Documents and Settings\Nadia\Local Settings\Temporary Internet Files\Content.IE5\2V4M1U82\MPj043173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52028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ZoneTexte 7"/>
          <p:cNvSpPr txBox="1"/>
          <p:nvPr/>
        </p:nvSpPr>
        <p:spPr>
          <a:xfrm>
            <a:off x="179512" y="208581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Vente conseil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3568" y="29145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Implantation des produits en rayon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1540" y="24928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Merchandising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17594" y="33362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Implantation/réimplantation d’un rayon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87624" y="375574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Opérations de fidélisation et de développement de la clientèle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03748" y="574654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Analyse des performances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7BA5EBF-5499-4D11-A4C2-FB000C7F2D06}"/>
              </a:ext>
            </a:extLst>
          </p:cNvPr>
          <p:cNvSpPr txBox="1"/>
          <p:nvPr/>
        </p:nvSpPr>
        <p:spPr>
          <a:xfrm>
            <a:off x="1961278" y="5254484"/>
            <a:ext cx="716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Réalisation d’études de clientèle, de satisfaction, de concurrence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35318B2-B071-487F-9AA4-0A1C59AF0A9F}"/>
              </a:ext>
            </a:extLst>
          </p:cNvPr>
          <p:cNvSpPr txBox="1"/>
          <p:nvPr/>
        </p:nvSpPr>
        <p:spPr>
          <a:xfrm>
            <a:off x="1439652" y="4140255"/>
            <a:ext cx="738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Conception et mise en œuvre de la communication :  animations, promotions, création d’évènements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80535DE3-A56D-4490-A428-D86D39BCA0B8}"/>
              </a:ext>
            </a:extLst>
          </p:cNvPr>
          <p:cNvSpPr txBox="1"/>
          <p:nvPr/>
        </p:nvSpPr>
        <p:spPr>
          <a:xfrm>
            <a:off x="1687214" y="4801309"/>
            <a:ext cx="694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Participation à la communication digitale (réseaux sociaux, web, 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Documents and Settings\Nadia\Local Settings\Temporary Internet Files\Content.IE5\2V4M1U82\MPj043173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480720" cy="420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itr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Les entreprises partenaires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707904" y="908720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Image 10" descr="http://btscomptabilite.enc-bessieres.org/illustrations/3d_enc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Image 4" descr="http://www.google.fr/images?q=tbn:o2WSpWWOrFz5EM::www.laptopspirit.fr/wp-content/uploads/new/darty-logo.jpg&amp;h=94&amp;w=94&amp;usg=__CbfVQA-jQ0Dsi3lVQhziTD3KaFs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1143008" cy="122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http://www.google.fr/images?q=tbn:b1r0N05xsw1nEM::www.ijzerenberg.be/afbeeldingen/logofnac.gif&amp;h=94&amp;w=94&amp;usg=__92j-QCV6QUXdM3Tg9HV2C62uWjI=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1071569" cy="1071570"/>
          </a:xfrm>
          <a:prstGeom prst="rect">
            <a:avLst/>
          </a:prstGeom>
          <a:noFill/>
        </p:spPr>
      </p:pic>
      <p:sp>
        <p:nvSpPr>
          <p:cNvPr id="3083" name="AutoShape 11" descr="http://webmail1hb.orange.fr/webmail/fr_FR/download/Download.html?IDMSG=8404&amp;PJRANG=2.2&amp;NAME=moz-screenshot.png&amp;FOLDER=INBOX&amp;STREAM_TYPE=IMAGE&amp;EMBEDDED=true"/>
          <p:cNvSpPr>
            <a:spLocks noChangeAspect="1" noChangeArrowheads="1"/>
          </p:cNvSpPr>
          <p:nvPr/>
        </p:nvSpPr>
        <p:spPr bwMode="auto">
          <a:xfrm>
            <a:off x="63500" y="-1111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5" name="AutoShape 13" descr="http://webmail1hb.orange.fr/webmail/fr_FR/download/Download.html?IDMSG=8404&amp;PJRANG=2.2&amp;NAME=moz-screenshot.png&amp;FOLDER=INBOX&amp;STREAM_TYPE=IMAGE&amp;EMBEDDED=true"/>
          <p:cNvSpPr>
            <a:spLocks noChangeAspect="1" noChangeArrowheads="1"/>
          </p:cNvSpPr>
          <p:nvPr/>
        </p:nvSpPr>
        <p:spPr bwMode="auto">
          <a:xfrm>
            <a:off x="63500" y="-1111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9" name="Picture 17" descr="La Grande Récré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708920"/>
            <a:ext cx="1643074" cy="1245278"/>
          </a:xfrm>
          <a:prstGeom prst="rect">
            <a:avLst/>
          </a:prstGeom>
          <a:noFill/>
        </p:spPr>
      </p:pic>
      <p:sp>
        <p:nvSpPr>
          <p:cNvPr id="3091" name="AutoShape 19" descr="http://webmail1hb.orange.fr/webmail/fr_FR/download/Download.html?IDMSG=8404&amp;PJRANG=2.6&amp;NAME=moz-screenshot-3.png&amp;FOLDER=INBOX&amp;STREAM_TYPE=IMAGE&amp;EMBEDDED=true"/>
          <p:cNvSpPr>
            <a:spLocks noChangeAspect="1" noChangeArrowheads="1"/>
          </p:cNvSpPr>
          <p:nvPr/>
        </p:nvSpPr>
        <p:spPr bwMode="auto">
          <a:xfrm>
            <a:off x="63500" y="-1111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627784" y="260648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fr-FR" sz="2800" b="1" i="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entreprises de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distribution…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3563888" y="980728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7199784" y="6165304"/>
            <a:ext cx="1836712" cy="620688"/>
            <a:chOff x="7199784" y="6165304"/>
            <a:chExt cx="1836712" cy="620688"/>
          </a:xfrm>
        </p:grpSpPr>
        <p:pic>
          <p:nvPicPr>
            <p:cNvPr id="21" name="Image 20" descr="http://btscomptabilite.enc-bessieres.org/illustrations/3d_enc_1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  <p:pic>
        <p:nvPicPr>
          <p:cNvPr id="23" name="Image 22" descr="leroyMerli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636912"/>
            <a:ext cx="1508760" cy="12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alt=Description de l'image logo_Auchan.svg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1844824"/>
            <a:ext cx="2095500" cy="485775"/>
          </a:xfrm>
          <a:prstGeom prst="rect">
            <a:avLst/>
          </a:prstGeom>
          <a:noFill/>
        </p:spPr>
      </p:pic>
      <p:pic>
        <p:nvPicPr>
          <p:cNvPr id="25" name="Image 24" descr="Nocibé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5445224"/>
            <a:ext cx="1567541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Nouveau logo Marionnaud">
            <a:hlinkClick r:id="rId11" tgtFrame="&quot;_blank&quot;" tooltip="&quot;Nouveau logo Marionnaud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5589240"/>
            <a:ext cx="1638300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 descr="hp-logo-noraut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2708920"/>
            <a:ext cx="16002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Documents and Settings\Nadia\Local Settings\Temporary Internet Files\Content.IE5\O00HJ7XW\MPj03855530000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08542"/>
            <a:ext cx="1799737" cy="1232226"/>
          </a:xfrm>
          <a:prstGeom prst="rect">
            <a:avLst/>
          </a:prstGeom>
          <a:noFill/>
        </p:spPr>
      </p:pic>
      <p:sp>
        <p:nvSpPr>
          <p:cNvPr id="357378" name="AutoShape 2" descr="Résultat de recherche d'images pour &quot;gospo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7380" name="AutoShape 4" descr="Résultat de recherche d'images pour &quot;gosport&quot;"/>
          <p:cNvSpPr>
            <a:spLocks noChangeAspect="1" noChangeArrowheads="1"/>
          </p:cNvSpPr>
          <p:nvPr/>
        </p:nvSpPr>
        <p:spPr bwMode="auto">
          <a:xfrm>
            <a:off x="155575" y="-342900"/>
            <a:ext cx="790575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7382" name="AutoShape 6" descr="data:image/jpeg;base64,/9j/4AAQSkZJRgABAQAAAQABAAD/2wCEAAkGBwgSEhUUExQVFhUXGB4aFxcWGSQfGxsgHBsaHBknHyYiHiggIB4pGyMkITEhMS4sLjAwHB8zODMsQygtLiwBCgoKDg0NGhAQGywlHBw3Ny0sLCw3LDcsLCwsNS0sLCssLCwsLCs3LDcrLSwrLCsrLCwsKywrLDcsLCssKysrK//AABEIAEwAUwMBIgACEQEDEQH/xAAcAAACAgMBAQAAAAAAAAAAAAAFBgAHAQQIAwL/xAA9EAACAAQDBAYIBAQHAAAAAAABAgADBBEFBiESMUFRBxMiMmFxFEJSgZGhsdEzYsHhI3JzshU0NVOS0vD/xAAbAQABBQEBAAAAAAAAAAAAAAAAAQIEBQYHA//EACQRAAIBAgUFAQEAAAAAAAAAAAABEQIDBSExgbEiJDI0cWEE/9oADAMBAAIRAxEAPwBV6ZGbrKfU91/7hAbA8hY7UAM38FDxmE39yjX6RblRhVHMnJNdA7ywQl9QLm9wOfjDrhOXEsGnak+py8/HwivwldlRvyx1x9bKXpui2kt26iax/IAB87xiq6LaW3YqZqn86gj5FY6IlSJSiyqAOQFok6RJcWZVYeIvFjkMhnJ2OZDx2nBYfxkHGWTceanX6wIwPAsWq2tJUkDexNlHmY6ezFhdJKsyHZJPc+3KNLBMFab3QElg6kC2p1NvHmYIEllTUHRa1rz6k39mWP1Y/pBBui7DLfjVA8Ts/wDWL4o8Mo5XdQX5nU/GNsqIMhYZzHifRhXKCZE8TPyuNk/G5B+UKVPQ19PVyZc5WRhNTQ8e0N3AiOt6/BKOaD2Qre0ot8ecIuYcvyiQk9A2yQyNxBBuCp3jxEMuKaH8BNpnpcxIwsSOdLQmhvKlErzGc7k3eZ+whtd1AJJsBvMLuTO7N/mH0Mb2aHcU5txIB8rxt8J9OjflkW55MGV2Z5lyJSi3tNx90YpM0zR+IoI5roYCUSgzEB3Fh9Ye/wDDqL/bT/iIsnB5qWJM+fPqJov3mIAHAa6Q9UtPLloEXcBHzLoaRSCEUEbiBGxCNipAjGcbSSdlRtPy4Dz+0BUzNX3uQhHK37wNxB2abMJ37R+to14WBrY+4ViUqetxoR3l5ftHnmCiWbJb2lG0p8t/xEL2VXYTwBuKm/u1hsrfw3/lP0Med3Kl/ByzK8TdGIibokc6WhNGPJs5LzE4mxHuuDDDXUyTUZDuI+HL5wgUlRMluHXeDDzhmJSJy3U2bip3j9vGNvhXpW9+WRbj62J1TRVchwWXcbhrXU23QWocVxmabKq+LFTYfOGiJFjIyD5QNYXNzxMfUaOKYnIkrrq3BeJ+wgVguYNolZxAJPZbh5GCAk8cwYLN2jMljaDasBvB/WAKSJxNgrE8rGLHiQSJAEy7hDyru/fIsByH3ghis5EkzCfZI+IsPnGzMmIoJYgAbyYTcwYuJx2V0lrz4nn5Qy5nQxdAQm6JGViRzpaE0QOkXHa2jqaaZKPqOGU91htDQ/fhBjLmfsJn27fUTfZY21/K24+WhhV6YUdptMFBJKuABqSSwtbxhQxnKmP0iLMqKabKRiAGddLnUA8jbgddI22EPsqN+WRbi6mdJ02Yq8DRlccyL/MRiqzFXkauqDmBb5mOZ8Fk41OfqqXrnexISUTew36CPfHcNzHTgely6mWG3daGAPlfQxZSecMtXMef8JkbVn6+byU3F/zNu9wuYXcvdJ12K1a2BPZeWO6ORHEDmNYrelpp811SWrO7GyqoJYnwA1MGMYydmOlQTJ9LNlofWK6DzIvs++0EiwX5guaFZQaeoV15XBHwOo+UGGzJiNvUHjb945TphOLKEvtEgKF3knQAe+GDEsDzjIll50msSWN7MH2R58BBIkF0ZhzdRyhtVNQPBAbk+Sj6xWGL56qaufKlSgZcjrUuPWftDveHhCTR0tVPmLLlq0yY5sqqLsx8OcHpGU8w002TMn0s6VLE2WC7oQBdwBrDLr6H8FSzL0iRIkc6WhNEfN0+ql4nhzypXXTFZisoet2hp4aa38I3elfDlqcPmV96ynZZy7VLU90t3Lop3GxvcGxAbTjGp0lUVp1NMSZMR0DFWRrEajcbXhWxqdiFWFWpqZ81V7oZhYHde2za9uO+NvhdLp/joT/eWRq/I2+gP/Vl/ozPoIJ9JGcMGeg9Bkzp1TME8u0yctilmbsi43cBCrhtC1O/WSJ06W9iNpGANjv4RrzMDp2JJaYSTckkak7+EWAwa+gEyfSqkDYFQZB9HL7trj+l/C8NuQ1zeq15xjb9F6ltvr7WJ47HC1uI03WiqabB5Utg6TJqOpurK1iD4EC4gvjFdi1Wgl1FVUTEHqlhbTdcBdffAAn5e/zVP/Wl/wB4jpPPNQ0qnxKZKM2ocy1lvTkjYlAoe2F3kWNzzt4GKDlYJTqwZXmBgQQQRcEajhBZarFBMeaKup23UK7berAbgdNQP1MACRR1VRKdZktijqbqymxB8IuLpWxKt6zCZfWPsTJcpnW+jMHWxPM+MV4cApfaf4j7QWlU02dPpzOnTpnVsgTbYHZG0NBpuhlzwYIt+JG36KnM/wDvdEjAKxXBL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7384" name="Picture 8" descr="Accueil site GO Spo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2780928"/>
            <a:ext cx="971550" cy="895351"/>
          </a:xfrm>
          <a:prstGeom prst="rect">
            <a:avLst/>
          </a:prstGeom>
          <a:noFill/>
        </p:spPr>
      </p:pic>
      <p:sp>
        <p:nvSpPr>
          <p:cNvPr id="357386" name="AutoShape 10" descr="Résultat de recherche d'images pour &quot;monopri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7388" name="AutoShape 12" descr="Résultat de recherche d'images pour &quot;monopri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7390" name="Picture 14" descr="Description de l'image Monoprix logo.svg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5616" y="1772816"/>
            <a:ext cx="2599556" cy="720080"/>
          </a:xfrm>
          <a:prstGeom prst="rect">
            <a:avLst/>
          </a:prstGeom>
          <a:noFill/>
        </p:spPr>
      </p:pic>
      <p:pic>
        <p:nvPicPr>
          <p:cNvPr id="357392" name="Picture 16" descr="Description de l'image Simply masket 2008.png.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95936" y="1844824"/>
            <a:ext cx="1828800" cy="581026"/>
          </a:xfrm>
          <a:prstGeom prst="rect">
            <a:avLst/>
          </a:prstGeom>
          <a:noFill/>
        </p:spPr>
      </p:pic>
      <p:pic>
        <p:nvPicPr>
          <p:cNvPr id="357394" name="Picture 18" descr="Description de l'image Logo celio RVB.jpg.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6256" y="4365104"/>
            <a:ext cx="2095500" cy="561975"/>
          </a:xfrm>
          <a:prstGeom prst="rect">
            <a:avLst/>
          </a:prstGeom>
          <a:noFill/>
        </p:spPr>
      </p:pic>
      <p:pic>
        <p:nvPicPr>
          <p:cNvPr id="357398" name="Picture 22" descr="Les Jardineries Truffaut : les spécialistes du jardin, de la décoration et de l'animalerie.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9792" y="4293096"/>
            <a:ext cx="1492374" cy="864096"/>
          </a:xfrm>
          <a:prstGeom prst="rect">
            <a:avLst/>
          </a:prstGeom>
          <a:noFill/>
        </p:spPr>
      </p:pic>
      <p:pic>
        <p:nvPicPr>
          <p:cNvPr id="12290" name="Picture 2" descr="Résultat de recherche d'images pour &quot;logo citadium&quot;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68144" y="5445224"/>
            <a:ext cx="1080119" cy="108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www.google.fr/images?q=tbn:tXoioV3AFYHemM::baleines.etc.free.fr/logo-maaf.gif&amp;h=86&amp;w=107&amp;usg=__Ig7s2tnorfuWIdilMd9KHt2CFwE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941168"/>
            <a:ext cx="1643074" cy="1320603"/>
          </a:xfrm>
          <a:prstGeom prst="rect">
            <a:avLst/>
          </a:prstGeom>
          <a:noFill/>
        </p:spPr>
      </p:pic>
      <p:pic>
        <p:nvPicPr>
          <p:cNvPr id="2057" name="Picture 9" descr="http://www.google.fr/images?q=tbn:amUWwvA5QCHNvM::jce-chateaubriant.mp.atester.fr/media/logo_mma__083155800_1556_14042008.png&amp;h=54&amp;w=134&amp;usg=__Zk25ytddaiScis9vbV8L-ASqMag=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365104"/>
            <a:ext cx="1808165" cy="728665"/>
          </a:xfrm>
          <a:prstGeom prst="rect">
            <a:avLst/>
          </a:prstGeom>
          <a:noFill/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835696" y="260648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Des entreprises de services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059832" y="1196752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Image 14" descr="http://btscomptabilite.enc-bessieres.org/illustrations/3d_enc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  <p:pic>
        <p:nvPicPr>
          <p:cNvPr id="13" name="Image 12" descr="Sans titr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772816"/>
            <a:ext cx="2969116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Nadia\Local Settings\Temporary Internet Files\Content.IE5\O00HJ7XW\MPj0385553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8640"/>
            <a:ext cx="1872208" cy="1435763"/>
          </a:xfrm>
          <a:prstGeom prst="rect">
            <a:avLst/>
          </a:prstGeom>
          <a:noFill/>
        </p:spPr>
      </p:pic>
      <p:pic>
        <p:nvPicPr>
          <p:cNvPr id="13314" name="Picture 2" descr="https://images.hertz.com/rac/misc/refresh09/logo_hertz_ap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060848"/>
            <a:ext cx="1695450" cy="457200"/>
          </a:xfrm>
          <a:prstGeom prst="rect">
            <a:avLst/>
          </a:prstGeom>
          <a:noFill/>
        </p:spPr>
      </p:pic>
      <p:sp>
        <p:nvSpPr>
          <p:cNvPr id="13316" name="AutoShape 4" descr="Résultat de recherche d'images pour &quot;Europcar&quot;"/>
          <p:cNvSpPr>
            <a:spLocks noChangeAspect="1" noChangeArrowheads="1"/>
          </p:cNvSpPr>
          <p:nvPr/>
        </p:nvSpPr>
        <p:spPr bwMode="auto">
          <a:xfrm>
            <a:off x="155575" y="-304800"/>
            <a:ext cx="866775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8" name="AutoShape 6" descr="Avis"/>
          <p:cNvSpPr>
            <a:spLocks noChangeAspect="1" noChangeArrowheads="1"/>
          </p:cNvSpPr>
          <p:nvPr/>
        </p:nvSpPr>
        <p:spPr bwMode="auto">
          <a:xfrm>
            <a:off x="155575" y="-136525"/>
            <a:ext cx="685800" cy="20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20" name="Picture 8" descr="europc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3140968"/>
            <a:ext cx="952500" cy="476250"/>
          </a:xfrm>
          <a:prstGeom prst="rect">
            <a:avLst/>
          </a:prstGeom>
          <a:noFill/>
        </p:spPr>
      </p:pic>
      <p:sp>
        <p:nvSpPr>
          <p:cNvPr id="13322" name="AutoShape 10" descr="Résultat de recherche d'images pour &quot;kiloutou&quot;"/>
          <p:cNvSpPr>
            <a:spLocks noChangeAspect="1" noChangeArrowheads="1"/>
          </p:cNvSpPr>
          <p:nvPr/>
        </p:nvSpPr>
        <p:spPr bwMode="auto">
          <a:xfrm>
            <a:off x="155575" y="-419100"/>
            <a:ext cx="876300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4" name="AutoShape 12" descr="https://www.kiloutou.fr/skin/frontend/kiloutou/default/images/logo_klt_whit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6" name="AutoShape 14" descr="Résultat de recherche d'images pour &quot;logo kiloutou&quot;"/>
          <p:cNvSpPr>
            <a:spLocks noChangeAspect="1" noChangeArrowheads="1"/>
          </p:cNvSpPr>
          <p:nvPr/>
        </p:nvSpPr>
        <p:spPr bwMode="auto">
          <a:xfrm>
            <a:off x="155575" y="-547688"/>
            <a:ext cx="18764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8" name="AutoShape 16" descr="Résultat de recherche d'images pour &quot;logo kiloutou&quot;"/>
          <p:cNvSpPr>
            <a:spLocks noChangeAspect="1" noChangeArrowheads="1"/>
          </p:cNvSpPr>
          <p:nvPr/>
        </p:nvSpPr>
        <p:spPr bwMode="auto">
          <a:xfrm>
            <a:off x="155575" y="-547688"/>
            <a:ext cx="18764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0" name="AutoShape 18" descr="Résultat de recherche d'images pour &quot;logo kilouto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2" name="AutoShape 20" descr="Résultat de recherche d'images pour &quot;logo kilouto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" name="Image 23"/>
          <p:cNvPicPr/>
          <p:nvPr/>
        </p:nvPicPr>
        <p:blipFill>
          <a:blip r:embed="rId11" cstate="print"/>
          <a:srcRect l="2153" t="17069" r="77842" b="64655"/>
          <a:stretch>
            <a:fillRect/>
          </a:stretch>
        </p:blipFill>
        <p:spPr bwMode="auto">
          <a:xfrm>
            <a:off x="5724128" y="3573016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5" name="AutoShape 23" descr="Résultat de recherche d'images pour &quot;logo orange&quot;"/>
          <p:cNvSpPr>
            <a:spLocks noChangeAspect="1" noChangeArrowheads="1"/>
          </p:cNvSpPr>
          <p:nvPr/>
        </p:nvSpPr>
        <p:spPr bwMode="auto">
          <a:xfrm>
            <a:off x="155575" y="-609600"/>
            <a:ext cx="127635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Image 25"/>
          <p:cNvPicPr/>
          <p:nvPr/>
        </p:nvPicPr>
        <p:blipFill>
          <a:blip r:embed="rId12" cstate="print"/>
          <a:srcRect l="55148" t="46724" r="38969" b="46175"/>
          <a:stretch>
            <a:fillRect/>
          </a:stretch>
        </p:blipFill>
        <p:spPr bwMode="auto">
          <a:xfrm>
            <a:off x="3995936" y="2348880"/>
            <a:ext cx="791983" cy="76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4032" y="2123728"/>
            <a:ext cx="4590256" cy="358944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4B75-2132-4AB7-A42F-8DB74ED0519B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xmlns="" val="3407959123"/>
              </p:ext>
            </p:extLst>
          </p:nvPr>
        </p:nvGraphicFramePr>
        <p:xfrm>
          <a:off x="1187624" y="1334046"/>
          <a:ext cx="6480720" cy="45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61156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Les épreuves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au BTS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707904" y="980728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7092280" y="6021288"/>
            <a:ext cx="1836712" cy="620688"/>
            <a:chOff x="7199784" y="6165304"/>
            <a:chExt cx="1836712" cy="620688"/>
          </a:xfrm>
        </p:grpSpPr>
        <p:pic>
          <p:nvPicPr>
            <p:cNvPr id="9" name="Image 8" descr="http://btscomptabilite.enc-bessieres.org/illustrations/3d_enc_1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50951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0256" y="140955"/>
            <a:ext cx="2087488" cy="163235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4B75-2132-4AB7-A42F-8DB74ED0519B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1619672" y="1484784"/>
          <a:ext cx="6048672" cy="443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me 15"/>
          <p:cNvGraphicFramePr/>
          <p:nvPr>
            <p:extLst/>
          </p:nvPr>
        </p:nvGraphicFramePr>
        <p:xfrm>
          <a:off x="755576" y="1412776"/>
          <a:ext cx="7065168" cy="466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61156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Trois épreuves générales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707904" y="980728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7092280" y="6021288"/>
            <a:ext cx="1836712" cy="620688"/>
            <a:chOff x="7199784" y="6165304"/>
            <a:chExt cx="1836712" cy="620688"/>
          </a:xfrm>
        </p:grpSpPr>
        <p:pic>
          <p:nvPicPr>
            <p:cNvPr id="9" name="Image 8" descr="http://btscomptabilite.enc-bessieres.org/illustrations/3d_enc_1.jpg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9552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40373"/>
            <a:ext cx="1570476" cy="122806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4B75-2132-4AB7-A42F-8DB74ED0519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89603" y="2351782"/>
            <a:ext cx="7873514" cy="107721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E41 – DEVELOPPEMENT DE LA RELATON CLIENT ET VENTE CONSEIL</a:t>
            </a:r>
          </a:p>
          <a:p>
            <a:pPr algn="ctr"/>
            <a:r>
              <a:rPr lang="fr-FR" sz="1600" dirty="0"/>
              <a:t>Prendre en responsabilité des activités commerciales courantes dans le domaine de la Relation Client </a:t>
            </a:r>
          </a:p>
          <a:p>
            <a:pPr algn="ctr"/>
            <a:r>
              <a:rPr lang="fr-FR" sz="1600" b="1" dirty="0"/>
              <a:t>Des missions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3815" y="3688705"/>
            <a:ext cx="7873514" cy="1077218"/>
          </a:xfrm>
          <a:prstGeom prst="rect">
            <a:avLst/>
          </a:prstGeom>
          <a:gradFill>
            <a:gsLst>
              <a:gs pos="33000">
                <a:srgbClr val="C4D7A9"/>
              </a:gs>
              <a:gs pos="0">
                <a:srgbClr val="DDEBCF"/>
              </a:gs>
              <a:gs pos="77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E42 – ANIMATION ET DEVELOPPEMENT DE L’OFFRE COMMERCIALE</a:t>
            </a:r>
          </a:p>
          <a:p>
            <a:pPr algn="ctr"/>
            <a:r>
              <a:rPr lang="fr-FR" sz="1600" b="1" dirty="0"/>
              <a:t> </a:t>
            </a:r>
            <a:r>
              <a:rPr lang="fr-FR" sz="1600" dirty="0"/>
              <a:t>Prendre en responsabilité des activités commerciales pour animer et développer l’offre de l’unité commerciale</a:t>
            </a:r>
          </a:p>
          <a:p>
            <a:pPr algn="ctr"/>
            <a:r>
              <a:rPr lang="fr-FR" sz="1600" b="1" dirty="0"/>
              <a:t>Des missions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00444" y="5111721"/>
            <a:ext cx="7873514" cy="83099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7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E6 –MANAGEMENT DE L’EQUIPE COMMERCIALE</a:t>
            </a:r>
          </a:p>
          <a:p>
            <a:pPr algn="ctr"/>
            <a:r>
              <a:rPr lang="fr-FR" sz="1600" dirty="0"/>
              <a:t> Analyser et proposer des solutions à des problèmes de management d’équipe</a:t>
            </a:r>
          </a:p>
          <a:p>
            <a:pPr algn="ctr"/>
            <a:r>
              <a:rPr lang="fr-FR" sz="1600" b="1" dirty="0"/>
              <a:t>Un cas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541468F-A474-45B8-BEB6-24077CC7E6AC}"/>
              </a:ext>
            </a:extLst>
          </p:cNvPr>
          <p:cNvGrpSpPr/>
          <p:nvPr/>
        </p:nvGrpSpPr>
        <p:grpSpPr>
          <a:xfrm>
            <a:off x="611560" y="116632"/>
            <a:ext cx="8229600" cy="1143000"/>
            <a:chOff x="611560" y="116632"/>
            <a:chExt cx="8229600" cy="1143000"/>
          </a:xfrm>
        </p:grpSpPr>
        <p:sp>
          <p:nvSpPr>
            <p:cNvPr id="13" name="Titre 1"/>
            <p:cNvSpPr txBox="1">
              <a:spLocks/>
            </p:cNvSpPr>
            <p:nvPr/>
          </p:nvSpPr>
          <p:spPr>
            <a:xfrm>
              <a:off x="611560" y="116632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rPr>
                <a:t>Des épreuves professionnelles complémentaires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3707904" y="1196752"/>
              <a:ext cx="507209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4617CCB-D670-4D57-8B82-A23D67D984E6}"/>
              </a:ext>
            </a:extLst>
          </p:cNvPr>
          <p:cNvSpPr txBox="1"/>
          <p:nvPr/>
        </p:nvSpPr>
        <p:spPr>
          <a:xfrm>
            <a:off x="2051720" y="1443271"/>
            <a:ext cx="49200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C</a:t>
            </a:r>
            <a:r>
              <a:rPr lang="fr-FR" b="1" dirty="0"/>
              <a:t>ontrôle en </a:t>
            </a:r>
            <a:r>
              <a:rPr lang="fr-FR" sz="3600" b="1" dirty="0"/>
              <a:t>C</a:t>
            </a:r>
            <a:r>
              <a:rPr lang="fr-FR" b="1" dirty="0"/>
              <a:t>ours de </a:t>
            </a:r>
            <a:r>
              <a:rPr lang="fr-FR" sz="3600" b="1" dirty="0"/>
              <a:t>F</a:t>
            </a:r>
            <a:r>
              <a:rPr lang="fr-FR" b="1" dirty="0"/>
              <a:t>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50951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40373"/>
            <a:ext cx="1570476" cy="122806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4B75-2132-4AB7-A42F-8DB74ED0519B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541468F-A474-45B8-BEB6-24077CC7E6AC}"/>
              </a:ext>
            </a:extLst>
          </p:cNvPr>
          <p:cNvGrpSpPr/>
          <p:nvPr/>
        </p:nvGrpSpPr>
        <p:grpSpPr>
          <a:xfrm>
            <a:off x="611560" y="116632"/>
            <a:ext cx="8229600" cy="1143000"/>
            <a:chOff x="611560" y="116632"/>
            <a:chExt cx="8229600" cy="1143000"/>
          </a:xfrm>
        </p:grpSpPr>
        <p:sp>
          <p:nvSpPr>
            <p:cNvPr id="13" name="Titre 1"/>
            <p:cNvSpPr txBox="1">
              <a:spLocks/>
            </p:cNvSpPr>
            <p:nvPr/>
          </p:nvSpPr>
          <p:spPr>
            <a:xfrm>
              <a:off x="611560" y="116632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rPr>
                <a:t>Des épreuves professionnelles complémentaires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3707904" y="1196752"/>
              <a:ext cx="507209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4617CCB-D670-4D57-8B82-A23D67D984E6}"/>
              </a:ext>
            </a:extLst>
          </p:cNvPr>
          <p:cNvSpPr txBox="1"/>
          <p:nvPr/>
        </p:nvSpPr>
        <p:spPr>
          <a:xfrm>
            <a:off x="2051720" y="1443271"/>
            <a:ext cx="49200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Epreuve ponctuelle écrite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88E93B3-65B3-4C19-9658-04AE342BD309}"/>
              </a:ext>
            </a:extLst>
          </p:cNvPr>
          <p:cNvSpPr txBox="1"/>
          <p:nvPr/>
        </p:nvSpPr>
        <p:spPr>
          <a:xfrm>
            <a:off x="611560" y="2101188"/>
            <a:ext cx="8075240" cy="107721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E5 – GESTION OPERATIONNELLE</a:t>
            </a:r>
          </a:p>
          <a:p>
            <a:pPr algn="ctr"/>
            <a:r>
              <a:rPr lang="fr-FR" sz="1600" dirty="0"/>
              <a:t> Analyser et proposer des solutions à des problèmes de gestion courante de l’unité commerciale</a:t>
            </a:r>
          </a:p>
          <a:p>
            <a:pPr algn="ctr"/>
            <a:r>
              <a:rPr lang="fr-FR" sz="1600" b="1" dirty="0"/>
              <a:t>Un cas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C19D982-6FCC-4D47-845A-24CD640C7E96}"/>
              </a:ext>
            </a:extLst>
          </p:cNvPr>
          <p:cNvSpPr txBox="1"/>
          <p:nvPr/>
        </p:nvSpPr>
        <p:spPr>
          <a:xfrm>
            <a:off x="2111975" y="3426690"/>
            <a:ext cx="49200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Epreuves facultatives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4F14BA8C-2333-4B7A-9874-A7FE35A46213}"/>
              </a:ext>
            </a:extLst>
          </p:cNvPr>
          <p:cNvSpPr txBox="1"/>
          <p:nvPr/>
        </p:nvSpPr>
        <p:spPr>
          <a:xfrm>
            <a:off x="611560" y="3998968"/>
            <a:ext cx="8075240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EF1 – COMMUNICATION EN LANGUE VIVANTE ETRANGERE</a:t>
            </a:r>
          </a:p>
          <a:p>
            <a:pPr algn="ctr"/>
            <a:r>
              <a:rPr lang="fr-FR" sz="1600" dirty="0"/>
              <a:t> </a:t>
            </a:r>
            <a:endParaRPr lang="fr-FR" sz="16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2C772AEC-94BF-4652-8083-C1926E21BEF6}"/>
              </a:ext>
            </a:extLst>
          </p:cNvPr>
          <p:cNvSpPr txBox="1"/>
          <p:nvPr/>
        </p:nvSpPr>
        <p:spPr>
          <a:xfrm>
            <a:off x="584923" y="4806529"/>
            <a:ext cx="807524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EF2 – PARCOURS DE PROFESSIONNALISATION A L’ETRANGER</a:t>
            </a:r>
          </a:p>
          <a:p>
            <a:pPr algn="ctr"/>
            <a:r>
              <a:rPr lang="fr-FR" sz="1600" dirty="0"/>
              <a:t> </a:t>
            </a:r>
            <a:endParaRPr lang="fr-FR" sz="16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A72FF8C-5DCD-4455-952C-DB72FC04DA07}"/>
              </a:ext>
            </a:extLst>
          </p:cNvPr>
          <p:cNvSpPr txBox="1"/>
          <p:nvPr/>
        </p:nvSpPr>
        <p:spPr>
          <a:xfrm>
            <a:off x="558286" y="5614090"/>
            <a:ext cx="8075240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EF3 – ENTREPRENEURIAT</a:t>
            </a:r>
          </a:p>
          <a:p>
            <a:pPr algn="ctr"/>
            <a:r>
              <a:rPr lang="fr-FR" sz="1600" dirty="0"/>
              <a:t> 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xmlns="" val="3370650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http://btscomptabilite.enc-bessieres.org/illustrations/3d_enc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2339752" cy="173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089003"/>
            <a:ext cx="8229600" cy="576899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BIENVENUE</a:t>
            </a:r>
          </a:p>
          <a:p>
            <a:pPr algn="ctr">
              <a:buNone/>
            </a:pP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À l’ENC</a:t>
            </a:r>
          </a:p>
          <a:p>
            <a:pPr algn="ctr">
              <a:buNone/>
            </a:pP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BTS Management Commercial Opérationnel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ENC Bessières BTS MCO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lvl="0" algn="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Des métiers centrés sur l’Unité Commerciale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fr-FR" sz="28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131840" y="1340768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7504" y="1996156"/>
            <a:ext cx="43924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Chef d’agence commerciale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3220292"/>
            <a:ext cx="267958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Manager de rayon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9792" y="5164508"/>
            <a:ext cx="38884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Directeur de point de vente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2120" y="3220292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Chef des ventes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3940372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Chef de secteur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9584" y="386836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Responsable  e-commerce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6136" y="2572220"/>
            <a:ext cx="36358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Responsable de drive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56176" y="1996156"/>
            <a:ext cx="28350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Chargé de clientèle</a:t>
            </a:r>
          </a:p>
        </p:txBody>
      </p:sp>
      <p:pic>
        <p:nvPicPr>
          <p:cNvPr id="1026" name="Picture 2" descr="anglais,Angleterre,bâtiments,boutiques,britannique,courses,crépuscule,crépuscules,détaillants,éclairage,éclairages,grands magasins,Harrods,Londres,magasins,photographies,Royaume-Uni,rues,ventes au détail,voyage,Westmin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12180"/>
            <a:ext cx="1584177" cy="1872208"/>
          </a:xfrm>
          <a:prstGeom prst="rect">
            <a:avLst/>
          </a:prstGeom>
          <a:noFill/>
        </p:spPr>
      </p:pic>
      <p:grpSp>
        <p:nvGrpSpPr>
          <p:cNvPr id="18" name="Groupe 17"/>
          <p:cNvGrpSpPr/>
          <p:nvPr/>
        </p:nvGrpSpPr>
        <p:grpSpPr>
          <a:xfrm>
            <a:off x="7199784" y="6165304"/>
            <a:ext cx="1836712" cy="620688"/>
            <a:chOff x="7199784" y="6165304"/>
            <a:chExt cx="1836712" cy="620688"/>
          </a:xfrm>
        </p:grpSpPr>
        <p:pic>
          <p:nvPicPr>
            <p:cNvPr id="21" name="Image 20" descr="http://btscomptabilite.enc-bessieres.org/illustrations/3d_enc_1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47664" y="4516436"/>
            <a:ext cx="27363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Chef de rayon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2572220"/>
            <a:ext cx="43924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Responsable de clientèle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8064" y="4516436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Community manager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3401219"/>
          </a:xfrm>
        </p:spPr>
        <p:txBody>
          <a:bodyPr/>
          <a:lstStyle/>
          <a:p>
            <a:r>
              <a:rPr lang="fr-FR" sz="3600" b="1" dirty="0">
                <a:solidFill>
                  <a:schemeClr val="tx2"/>
                </a:solidFill>
              </a:rPr>
              <a:t>Licences professionnelles</a:t>
            </a:r>
          </a:p>
          <a:p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Le pôle Bessières avec le Greta METEHOR propose plusieurs formations  Bac + 3</a:t>
            </a:r>
          </a:p>
          <a:p>
            <a:r>
              <a:rPr lang="fr-FR" sz="3600" b="1" dirty="0">
                <a:solidFill>
                  <a:schemeClr val="tx2"/>
                </a:solidFill>
              </a:rPr>
              <a:t>Concours parallèles aux écoles de commerce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95536" y="260648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Poursuivre après le BTS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707904" y="1268760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3" descr="C:\Documents and Settings\Nadia\Local Settings\Temporary Internet Files\Content.IE5\VKK1WIHK\MPj043936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23354" cy="1350830"/>
          </a:xfrm>
          <a:prstGeom prst="rect">
            <a:avLst/>
          </a:prstGeom>
          <a:noFill/>
        </p:spPr>
      </p:pic>
      <p:pic>
        <p:nvPicPr>
          <p:cNvPr id="9" name="Image 8" descr="http://btscomptabilite.enc-bessieres.org/illustrations/3d_enc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81000" y="30480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002060"/>
                </a:solidFill>
              </a:rPr>
              <a:t>Impliqué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857224" y="2143116"/>
            <a:ext cx="2419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C00000"/>
                </a:solidFill>
              </a:rPr>
              <a:t>Travailleur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09600" y="42672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002060"/>
                </a:solidFill>
              </a:rPr>
              <a:t>Organisé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590800" y="29718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FF0000"/>
                </a:solidFill>
              </a:rPr>
              <a:t>Initiative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962400" y="20574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C00000"/>
                </a:solidFill>
              </a:rPr>
              <a:t>Consciencieux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648200" y="29718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002060"/>
                </a:solidFill>
              </a:rPr>
              <a:t>Rigoureux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4495800" y="41910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C00000"/>
                </a:solidFill>
              </a:rPr>
              <a:t>Méthodique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2286000" y="38862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002060"/>
                </a:solidFill>
              </a:rPr>
              <a:t>Courageux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7143768" y="2285992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C00000"/>
                </a:solidFill>
              </a:rPr>
              <a:t>Motivé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5486400" y="54864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C00000"/>
                </a:solidFill>
              </a:rPr>
              <a:t>Communiquant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5791200" y="47244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002060"/>
                </a:solidFill>
              </a:rPr>
              <a:t>Goût des </a:t>
            </a:r>
            <a:r>
              <a:rPr lang="fr-FR" sz="2400" b="1" dirty="0">
                <a:solidFill>
                  <a:srgbClr val="002060"/>
                </a:solidFill>
              </a:rPr>
              <a:t>contacts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6477000" y="35814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C00000"/>
                </a:solidFill>
              </a:rPr>
              <a:t>Relationnel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2133600" y="51054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C00000"/>
                </a:solidFill>
              </a:rPr>
              <a:t>Réactif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1371600" y="5943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002060"/>
                </a:solidFill>
              </a:rPr>
              <a:t>Résistant au </a:t>
            </a:r>
            <a:r>
              <a:rPr lang="fr-FR" sz="2400" b="1" dirty="0">
                <a:solidFill>
                  <a:srgbClr val="002060"/>
                </a:solidFill>
              </a:rPr>
              <a:t>stress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95536" y="260648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Quel profil pour le BTS MCO ?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563888" y="1196752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Image 19" descr="http://btscomptabilite.enc-bessieres.org/illustrations/3d_enc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  <p:pic>
        <p:nvPicPr>
          <p:cNvPr id="36866" name="Picture 2" descr="Afficher les dé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utoUpdateAnimBg="0"/>
      <p:bldP spid="100357" grpId="0" autoUpdateAnimBg="0"/>
      <p:bldP spid="100358" grpId="0" autoUpdateAnimBg="0"/>
      <p:bldP spid="100359" grpId="0" autoUpdateAnimBg="0"/>
      <p:bldP spid="100360" grpId="0" autoUpdateAnimBg="0"/>
      <p:bldP spid="100361" grpId="0" autoUpdateAnimBg="0"/>
      <p:bldP spid="100362" grpId="0" autoUpdateAnimBg="0"/>
      <p:bldP spid="100363" grpId="0" autoUpdateAnimBg="0"/>
      <p:bldP spid="100364" grpId="0" autoUpdateAnimBg="0"/>
      <p:bldP spid="100365" grpId="0" autoUpdateAnimBg="0"/>
      <p:bldP spid="100366" grpId="0" autoUpdateAnimBg="0"/>
      <p:bldP spid="100367" grpId="0" autoUpdateAnimBg="0"/>
      <p:bldP spid="100368" grpId="0" autoUpdateAnimBg="0"/>
      <p:bldP spid="100369" grpId="0" build="p" autoUpdateAnimBg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7848600" cy="990600"/>
          </a:xfrm>
          <a:noFill/>
          <a:ln/>
        </p:spPr>
        <p:txBody>
          <a:bodyPr/>
          <a:lstStyle/>
          <a:p>
            <a:pPr>
              <a:buNone/>
            </a:pPr>
            <a:r>
              <a:rPr lang="fr-FR" b="1" dirty="0">
                <a:solidFill>
                  <a:srgbClr val="C00000"/>
                </a:solidFill>
              </a:rPr>
              <a:t>Des qualités pour ….. Et l’envie de ……..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95536" y="260648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Quel profil pour le BTS MCO ?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059832" y="1196752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7544" y="2708920"/>
            <a:ext cx="521052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fr-F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Animer une équipe commerciale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608" y="3789040"/>
            <a:ext cx="66373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fr-F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Gérer une unité commerciale au quotidien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63688" y="4797152"/>
            <a:ext cx="63183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fr-F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Exercer des responsabilités rapidement</a:t>
            </a:r>
          </a:p>
        </p:txBody>
      </p:sp>
      <p:pic>
        <p:nvPicPr>
          <p:cNvPr id="13" name="Image 12" descr="http://btscomptabilite.enc-bessieres.org/illustrations/3d_enc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  <p:pic>
        <p:nvPicPr>
          <p:cNvPr id="35842" name="Picture 2" descr="Afficher les déta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13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 autoUpdateAnimBg="0"/>
      <p:bldP spid="101380" grpId="1" build="p" animBg="1"/>
      <p:bldP spid="8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420888"/>
            <a:ext cx="7992888" cy="2057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 b="1" dirty="0"/>
              <a:t>VOUS ETES </a:t>
            </a:r>
            <a:r>
              <a:rPr lang="fr-FR" sz="4000" b="1" dirty="0">
                <a:solidFill>
                  <a:srgbClr val="002B82"/>
                </a:solidFill>
              </a:rPr>
              <a:t>MOTIVE(E)</a:t>
            </a:r>
            <a:r>
              <a:rPr lang="fr-FR" sz="2800" b="1" dirty="0">
                <a:solidFill>
                  <a:srgbClr val="002B82"/>
                </a:solidFill>
              </a:rPr>
              <a:t>…..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 b="1" dirty="0"/>
              <a:t>		VOUS AVEZ LE SENS DES </a:t>
            </a:r>
            <a:r>
              <a:rPr lang="fr-FR" sz="4000" b="1" dirty="0">
                <a:solidFill>
                  <a:srgbClr val="C00000"/>
                </a:solidFill>
              </a:rPr>
              <a:t>CONTACTS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 b="1" dirty="0"/>
              <a:t>				ET DES </a:t>
            </a:r>
            <a:r>
              <a:rPr lang="fr-FR" sz="4400" b="1" dirty="0">
                <a:solidFill>
                  <a:srgbClr val="00B050"/>
                </a:solidFill>
              </a:rPr>
              <a:t>RESPONSABILITES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0648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Quel profil pour le BTS MCO ?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635896" y="1196752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Image 8" descr="http://btscomptabilite.enc-bessieres.org/illustrations/3d_enc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  <p:pic>
        <p:nvPicPr>
          <p:cNvPr id="34818" name="Picture 2" descr="Afficher les dé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i="1" dirty="0">
                <a:solidFill>
                  <a:schemeClr val="accent2">
                    <a:lumMod val="75000"/>
                  </a:schemeClr>
                </a:solidFill>
              </a:rPr>
              <a:t>Vos questions…</a:t>
            </a:r>
          </a:p>
        </p:txBody>
      </p:sp>
      <p:pic>
        <p:nvPicPr>
          <p:cNvPr id="1026" name="Picture 2" descr="C:\Documents and Settings\Nadia\Local Settings\Temporary Internet Files\Content.IE5\UO9RJ5IP\MC900434411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36912"/>
            <a:ext cx="2468984" cy="2777607"/>
          </a:xfrm>
          <a:prstGeom prst="rect">
            <a:avLst/>
          </a:prstGeom>
          <a:noFill/>
        </p:spPr>
      </p:pic>
      <p:pic>
        <p:nvPicPr>
          <p:cNvPr id="5" name="Image 4" descr="http://btscomptabilite.enc-bessieres.org/illustrations/3d_enc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  <p:pic>
        <p:nvPicPr>
          <p:cNvPr id="21506" name="Picture 2" descr="https://encrypted-tbn1.gstatic.com/images?q=tbn:ANd9GcSjuoIYNWT8m4vOmuzybI54J9zCDhoG4rq0R9MtYnW2ssUo6LYq0Q7ur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88640"/>
            <a:ext cx="1219200" cy="1809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btscomptabilite.enc-bessieres.org/illustrations/3d_enc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99792" y="2711326"/>
            <a:ext cx="4032448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BTS MCO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71600" y="515719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70 boulevard Bessières – 75017 PARIS</a:t>
            </a:r>
          </a:p>
          <a:p>
            <a:pPr algn="ctr"/>
            <a:r>
              <a:rPr lang="fr-FR" sz="2800" b="1" dirty="0">
                <a:solidFill>
                  <a:srgbClr val="C00000"/>
                </a:solidFill>
              </a:rPr>
              <a:t>Métro : Porte de Saint Ouen/Porte de Clichy</a:t>
            </a:r>
          </a:p>
        </p:txBody>
      </p:sp>
      <p:pic>
        <p:nvPicPr>
          <p:cNvPr id="20482" name="Picture 2" descr="https://encrypted-tbn1.gstatic.com/images?q=tbn:ANd9GcSjuoIYNWT8m4vOmuzybI54J9zCDhoG4rq0R9MtYnW2ssUo6LYq0Q7ur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2229627" cy="21328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Le 1er septembre 2019….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Le BTS Management des Unités Commerciales</a:t>
            </a:r>
          </a:p>
          <a:p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                                devient le BTS</a:t>
            </a:r>
          </a:p>
          <a:p>
            <a:pPr>
              <a:buNone/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Management Commercial Opérationnel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948264" y="5877272"/>
            <a:ext cx="1836712" cy="620688"/>
            <a:chOff x="7199784" y="6165304"/>
            <a:chExt cx="1836712" cy="620688"/>
          </a:xfrm>
        </p:grpSpPr>
        <p:pic>
          <p:nvPicPr>
            <p:cNvPr id="6" name="Image 5" descr="http://btscomptabilite.enc-bessieres.org/illustrations/3d_enc_1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lvl="0" algn="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Les fonctions du futur manager </a:t>
            </a:r>
            <a:br>
              <a:rPr lang="fr-FR" sz="3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fr-FR" sz="36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131840" y="1340768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3" descr="C:\Documents and Settings\Nadia\Local Settings\Temporary Internet Files\Content.IE5\2O2D2X0S\MPj04386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1470421" cy="17056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1700808"/>
            <a:ext cx="4164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Manager l’équipe commerciale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2348880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Gérer les relations avec les clients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91870" y="3068805"/>
            <a:ext cx="5712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Gérer et animer l’offre de produits et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1870" y="3931689"/>
            <a:ext cx="6079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Assurer la gestion courante du point de vente 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physique ou virtuel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7199784" y="6165304"/>
            <a:ext cx="1836712" cy="620688"/>
            <a:chOff x="7199784" y="6165304"/>
            <a:chExt cx="1836712" cy="620688"/>
          </a:xfrm>
        </p:grpSpPr>
        <p:pic>
          <p:nvPicPr>
            <p:cNvPr id="15" name="Image 14" descr="http://btscomptabilite.enc-bessieres.org/illustrations/3d_enc_1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75656" y="4970703"/>
            <a:ext cx="37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Blip>
                <a:blip r:embed="rId3"/>
              </a:buBlip>
            </a:pPr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Exploiter les outils digitaux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444" y="5742194"/>
            <a:ext cx="6048672" cy="369332"/>
          </a:xfrm>
          <a:prstGeom prst="rect">
            <a:avLst/>
          </a:prstGeom>
          <a:ln>
            <a:solidFill>
              <a:srgbClr val="0606BA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Dans un contexte multicanal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0B1A9C26-E9BE-4C78-827D-D0A7AED6E4B8}"/>
              </a:ext>
            </a:extLst>
          </p:cNvPr>
          <p:cNvPicPr/>
          <p:nvPr/>
        </p:nvPicPr>
        <p:blipFill rotWithShape="1">
          <a:blip r:embed="rId5" cstate="print"/>
          <a:srcRect t="40805" r="96256" b="27324"/>
          <a:stretch/>
        </p:blipFill>
        <p:spPr bwMode="auto">
          <a:xfrm>
            <a:off x="7236296" y="4486627"/>
            <a:ext cx="432048" cy="1614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Une approche par les compétences professionnelles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419872" y="1340768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Image 10" descr="http://btscomptabilite.enc-bessieres.org/illustrations/3d_enc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  <p:pic>
        <p:nvPicPr>
          <p:cNvPr id="39938" name="Picture 2" descr="cabas,centres comerciaux,détail,entreprise,escaliers mécaniques,femmes,galeries,lèche-vitrine,magasins,personnes,Photographies,pieds,texte,ven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584176" cy="158417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203848" y="153476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 blocs de compétences professionnelles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9888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BC1 – Développer la relation client et assurer la vente conseil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71600" y="234888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/>
              <a:t> Assurer la veille informationnelle</a:t>
            </a:r>
          </a:p>
          <a:p>
            <a:pPr>
              <a:buFontTx/>
              <a:buChar char="-"/>
            </a:pPr>
            <a:r>
              <a:rPr lang="fr-FR" dirty="0"/>
              <a:t> Réaliser des études commerciales</a:t>
            </a:r>
          </a:p>
          <a:p>
            <a:pPr>
              <a:buFontTx/>
              <a:buChar char="-"/>
            </a:pPr>
            <a:r>
              <a:rPr lang="fr-FR" dirty="0"/>
              <a:t> Vendre</a:t>
            </a:r>
          </a:p>
          <a:p>
            <a:pPr>
              <a:buFontTx/>
              <a:buChar char="-"/>
            </a:pPr>
            <a:r>
              <a:rPr lang="fr-FR" dirty="0"/>
              <a:t> Entretenir la relation client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24336" y="392511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BC2 – Animer et dynamiser l’offre commerciale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144416" y="4357167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/>
              <a:t> Elaborer et adapter en continu  l’offre de produits et de services</a:t>
            </a:r>
          </a:p>
          <a:p>
            <a:pPr>
              <a:buFontTx/>
              <a:buChar char="-"/>
            </a:pPr>
            <a:r>
              <a:rPr lang="fr-FR" dirty="0"/>
              <a:t> Organiser l’espace commercial</a:t>
            </a:r>
          </a:p>
          <a:p>
            <a:pPr>
              <a:buFontTx/>
              <a:buChar char="-"/>
            </a:pPr>
            <a:r>
              <a:rPr lang="fr-FR" dirty="0"/>
              <a:t> Développer les performances de l’espace commercial</a:t>
            </a:r>
          </a:p>
          <a:p>
            <a:pPr>
              <a:buFontTx/>
              <a:buChar char="-"/>
            </a:pPr>
            <a:r>
              <a:rPr lang="fr-FR" dirty="0"/>
              <a:t> Mettre en place la communication commerciale</a:t>
            </a:r>
          </a:p>
          <a:p>
            <a:pPr>
              <a:buFontTx/>
              <a:buChar char="-"/>
            </a:pPr>
            <a:r>
              <a:rPr lang="fr-FR" dirty="0"/>
              <a:t> Evaluer l’action commerciale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http://btscomptabilite.enc-bessieres.org/illustrations/3d_enc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165304"/>
            <a:ext cx="619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7199784" y="6239718"/>
            <a:ext cx="1836712" cy="42964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 Bessières BTS MCO</a:t>
            </a:r>
          </a:p>
        </p:txBody>
      </p:sp>
      <p:pic>
        <p:nvPicPr>
          <p:cNvPr id="39938" name="Picture 2" descr="cabas,centres comerciaux,détail,entreprise,escaliers mécaniques,femmes,galeries,lèche-vitrine,magasins,personnes,Photographies,pieds,texte,ven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584176" cy="1584175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03727" y="2362645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BC3 – Assurer la gestion opérationnelle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23807" y="2722685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/>
              <a:t> Gérer les opérations courantes</a:t>
            </a:r>
          </a:p>
          <a:p>
            <a:pPr>
              <a:buFontTx/>
              <a:buChar char="-"/>
            </a:pPr>
            <a:r>
              <a:rPr lang="fr-FR" dirty="0"/>
              <a:t> Prévoir et budgétiser l’activité</a:t>
            </a:r>
          </a:p>
          <a:p>
            <a:pPr>
              <a:buFontTx/>
              <a:buChar char="-"/>
            </a:pPr>
            <a:r>
              <a:rPr lang="fr-FR" dirty="0"/>
              <a:t> Analyser les performances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67744" y="40050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BC4 – Manager l’équipe commerciale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87824" y="4437112"/>
            <a:ext cx="535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Organiser le travail de l’équipe commerciale</a:t>
            </a:r>
          </a:p>
          <a:p>
            <a:pPr>
              <a:buFontTx/>
              <a:buChar char="-"/>
            </a:pPr>
            <a:r>
              <a:rPr lang="fr-FR" dirty="0"/>
              <a:t> Recruter des collaborateurs</a:t>
            </a:r>
          </a:p>
          <a:p>
            <a:pPr>
              <a:buFontTx/>
              <a:buChar char="-"/>
            </a:pPr>
            <a:r>
              <a:rPr lang="fr-FR" dirty="0"/>
              <a:t> Animer l’équipe commerciale</a:t>
            </a:r>
          </a:p>
          <a:p>
            <a:pPr>
              <a:buFontTx/>
              <a:buChar char="-"/>
            </a:pPr>
            <a:r>
              <a:rPr lang="fr-FR" dirty="0"/>
              <a:t> Évaluer les performances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Une approche par les compétences professionnelles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419872" y="1340768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347864" y="18124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 blocs de compétences professionnelles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Nadia\Local Settings\Temporary Internet Files\Content.IE5\OO4AR4A5\MPj04395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485888" cy="148588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Une formation professionnelle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et un cursus général…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635896" y="1412776"/>
            <a:ext cx="50720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7199784" y="6165304"/>
            <a:ext cx="1836712" cy="620688"/>
            <a:chOff x="7199784" y="6165304"/>
            <a:chExt cx="1836712" cy="620688"/>
          </a:xfrm>
        </p:grpSpPr>
        <p:pic>
          <p:nvPicPr>
            <p:cNvPr id="11" name="Image 10" descr="http://btscomptabilite.enc-bessieres.org/illustrations/3d_enc_1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83568" y="2204864"/>
            <a:ext cx="223458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Marketing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568" y="2876939"/>
            <a:ext cx="273472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3549014"/>
            <a:ext cx="325089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Communication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3568" y="4221088"/>
            <a:ext cx="187391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Gestion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8024" y="1844824"/>
            <a:ext cx="33727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FR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Culture générale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8024" y="2600908"/>
            <a:ext cx="355546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FR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Langues vivantes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8024" y="3356992"/>
            <a:ext cx="225222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FR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Economie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8024" y="4113076"/>
            <a:ext cx="137377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FR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Droit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88024" y="4869160"/>
            <a:ext cx="3454472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FR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Management des</a:t>
            </a:r>
          </a:p>
          <a:p>
            <a:pPr>
              <a:lnSpc>
                <a:spcPct val="90000"/>
              </a:lnSpc>
            </a:pPr>
            <a:r>
              <a:rPr lang="fr-FR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entreprises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3098" y="3933056"/>
            <a:ext cx="3532187" cy="36004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CULTURE GENERALE ET EXPRESSION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43098" y="4437112"/>
            <a:ext cx="3532187" cy="5334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LANGUE VIVANTE 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3098" y="5085184"/>
            <a:ext cx="3528392" cy="576064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CULTURE ECONOMIQUE, JURIDIQUE 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MANAGERIALE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11560" y="116632"/>
            <a:ext cx="8229600" cy="1143000"/>
            <a:chOff x="611560" y="116632"/>
            <a:chExt cx="8229600" cy="1143000"/>
          </a:xfrm>
        </p:grpSpPr>
        <p:sp>
          <p:nvSpPr>
            <p:cNvPr id="19" name="Titre 1"/>
            <p:cNvSpPr txBox="1">
              <a:spLocks/>
            </p:cNvSpPr>
            <p:nvPr/>
          </p:nvSpPr>
          <p:spPr>
            <a:xfrm>
              <a:off x="611560" y="116632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rPr>
                <a:t>Des</a:t>
              </a:r>
              <a:r>
                <a:rPr kumimoji="0" lang="fr-FR" sz="2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rPr>
                <a:t> enseignements au service des compétences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3707904" y="1196752"/>
              <a:ext cx="507209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Ellipse 24"/>
          <p:cNvSpPr/>
          <p:nvPr/>
        </p:nvSpPr>
        <p:spPr>
          <a:xfrm>
            <a:off x="2771800" y="1556792"/>
            <a:ext cx="3168352" cy="2088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Matières « générales »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7199784" y="6165304"/>
            <a:ext cx="1836712" cy="620688"/>
            <a:chOff x="7199784" y="6165304"/>
            <a:chExt cx="1836712" cy="620688"/>
          </a:xfrm>
        </p:grpSpPr>
        <p:pic>
          <p:nvPicPr>
            <p:cNvPr id="30" name="Image 29" descr="http://btscomptabilite.enc-bessieres.org/illustrations/3d_enc_1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6A77CBDE-2D47-4B9A-9D12-D5590460690D}"/>
              </a:ext>
            </a:extLst>
          </p:cNvPr>
          <p:cNvGrpSpPr/>
          <p:nvPr/>
        </p:nvGrpSpPr>
        <p:grpSpPr>
          <a:xfrm>
            <a:off x="4283968" y="3933056"/>
            <a:ext cx="4496034" cy="360040"/>
            <a:chOff x="4283968" y="3933056"/>
            <a:chExt cx="4496034" cy="360040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4531530" y="3933056"/>
              <a:ext cx="4248472" cy="3600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 heure</a:t>
              </a:r>
              <a:r>
                <a:rPr kumimoji="0" lang="fr-FR" sz="14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de cours + 1 heure de TD</a:t>
              </a:r>
              <a:endPara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" name="Flèche : droite 1">
              <a:extLst>
                <a:ext uri="{FF2B5EF4-FFF2-40B4-BE49-F238E27FC236}">
                  <a16:creationId xmlns:a16="http://schemas.microsoft.com/office/drawing/2014/main" xmlns="" id="{72E5DC1C-4992-4D52-9472-3F8441772C90}"/>
                </a:ext>
              </a:extLst>
            </p:cNvPr>
            <p:cNvSpPr/>
            <p:nvPr/>
          </p:nvSpPr>
          <p:spPr>
            <a:xfrm>
              <a:off x="4283968" y="4005064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DFE3B28E-81D8-44E5-8908-5823E126AE59}"/>
              </a:ext>
            </a:extLst>
          </p:cNvPr>
          <p:cNvGrpSpPr/>
          <p:nvPr/>
        </p:nvGrpSpPr>
        <p:grpSpPr>
          <a:xfrm>
            <a:off x="4281399" y="4437112"/>
            <a:ext cx="4498602" cy="504055"/>
            <a:chOff x="4281399" y="4437112"/>
            <a:chExt cx="4498602" cy="504055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4531530" y="4437112"/>
              <a:ext cx="4248471" cy="50405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 heure de cours + 2 heures de TD</a:t>
              </a:r>
            </a:p>
          </p:txBody>
        </p:sp>
        <p:sp>
          <p:nvSpPr>
            <p:cNvPr id="33" name="Flèche : droite 32">
              <a:extLst>
                <a:ext uri="{FF2B5EF4-FFF2-40B4-BE49-F238E27FC236}">
                  <a16:creationId xmlns:a16="http://schemas.microsoft.com/office/drawing/2014/main" xmlns="" id="{7C01C2CD-59BE-4A29-A48E-55D56FF681F7}"/>
                </a:ext>
              </a:extLst>
            </p:cNvPr>
            <p:cNvSpPr/>
            <p:nvPr/>
          </p:nvSpPr>
          <p:spPr>
            <a:xfrm>
              <a:off x="4281399" y="4601598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1F2703EF-8939-4DC3-A416-DF85842B7725}"/>
              </a:ext>
            </a:extLst>
          </p:cNvPr>
          <p:cNvGrpSpPr/>
          <p:nvPr/>
        </p:nvGrpSpPr>
        <p:grpSpPr>
          <a:xfrm>
            <a:off x="4278830" y="5085184"/>
            <a:ext cx="4501172" cy="576064"/>
            <a:chOff x="4278830" y="5085184"/>
            <a:chExt cx="4501172" cy="576064"/>
          </a:xfrm>
        </p:grpSpPr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4531531" y="5085184"/>
              <a:ext cx="4248471" cy="57606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 heures de cours</a:t>
              </a: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lèche : droite 33">
              <a:extLst>
                <a:ext uri="{FF2B5EF4-FFF2-40B4-BE49-F238E27FC236}">
                  <a16:creationId xmlns:a16="http://schemas.microsoft.com/office/drawing/2014/main" xmlns="" id="{DEDA1841-86DD-4512-B013-00DBC9885C65}"/>
                </a:ext>
              </a:extLst>
            </p:cNvPr>
            <p:cNvSpPr/>
            <p:nvPr/>
          </p:nvSpPr>
          <p:spPr>
            <a:xfrm>
              <a:off x="4278830" y="5198132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556C570B-4E37-447C-90FB-746D07F86C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9023" y="264292"/>
            <a:ext cx="1200473" cy="1125086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7544" y="5111973"/>
            <a:ext cx="3888432" cy="552450"/>
          </a:xfrm>
          <a:prstGeom prst="rect">
            <a:avLst/>
          </a:prstGeom>
          <a:solidFill>
            <a:srgbClr val="FF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GESTION OPERATIONNELLE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67544" y="4391893"/>
            <a:ext cx="3888432" cy="576064"/>
          </a:xfrm>
          <a:prstGeom prst="rect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ANIMATION ET DYNAMISATION 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L’OFFRE COMMERCIALE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67544" y="5832053"/>
            <a:ext cx="3888432" cy="549275"/>
          </a:xfrm>
          <a:prstGeom prst="rect">
            <a:avLst/>
          </a:prstGeom>
          <a:solidFill>
            <a:srgbClr val="FF9900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MANAGEMENT DE L’EQUIPE COMMERCIALE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67544" y="3599805"/>
            <a:ext cx="3888432" cy="576064"/>
          </a:xfrm>
          <a:prstGeom prst="rect">
            <a:avLst/>
          </a:pr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DEVELOPPEMENT DE LA RELATION CLIENT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 VENTE CONSEIL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11560" y="116632"/>
            <a:ext cx="8229600" cy="1143000"/>
            <a:chOff x="611560" y="116632"/>
            <a:chExt cx="8229600" cy="1143000"/>
          </a:xfrm>
        </p:grpSpPr>
        <p:sp>
          <p:nvSpPr>
            <p:cNvPr id="19" name="Titre 1"/>
            <p:cNvSpPr txBox="1">
              <a:spLocks/>
            </p:cNvSpPr>
            <p:nvPr/>
          </p:nvSpPr>
          <p:spPr>
            <a:xfrm>
              <a:off x="611560" y="116632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rPr>
                <a:t>Des</a:t>
              </a:r>
              <a:r>
                <a:rPr kumimoji="0" lang="fr-FR" sz="2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rPr>
                <a:t> enseignements au service des compétences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3707904" y="1196752"/>
              <a:ext cx="507209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Ellipse 25"/>
          <p:cNvSpPr/>
          <p:nvPr/>
        </p:nvSpPr>
        <p:spPr>
          <a:xfrm>
            <a:off x="2987824" y="1295847"/>
            <a:ext cx="3096344" cy="21961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Matières « professionnelles»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7199784" y="6165304"/>
            <a:ext cx="1836712" cy="620688"/>
            <a:chOff x="7199784" y="6165304"/>
            <a:chExt cx="1836712" cy="620688"/>
          </a:xfrm>
        </p:grpSpPr>
        <p:pic>
          <p:nvPicPr>
            <p:cNvPr id="30" name="Image 29" descr="http://btscomptabilite.enc-bessieres.org/illustrations/3d_enc_1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368" y="6165304"/>
              <a:ext cx="6192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Espace réservé du pied de page 4"/>
            <p:cNvSpPr txBox="1">
              <a:spLocks/>
            </p:cNvSpPr>
            <p:nvPr/>
          </p:nvSpPr>
          <p:spPr>
            <a:xfrm>
              <a:off x="7199784" y="6239718"/>
              <a:ext cx="1836712" cy="4296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 Bessières BTS MCO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DAF2B0F3-0CA3-4DA5-B43E-83F642F12219}"/>
              </a:ext>
            </a:extLst>
          </p:cNvPr>
          <p:cNvGrpSpPr/>
          <p:nvPr/>
        </p:nvGrpSpPr>
        <p:grpSpPr>
          <a:xfrm>
            <a:off x="4442780" y="3599805"/>
            <a:ext cx="4593716" cy="576064"/>
            <a:chOff x="4442780" y="3599805"/>
            <a:chExt cx="4593716" cy="576064"/>
          </a:xfrm>
        </p:grpSpPr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4716016" y="3599805"/>
              <a:ext cx="4320480" cy="57606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</a:pPr>
              <a:r>
                <a:rPr lang="fr-FR" sz="1400" b="1" dirty="0">
                  <a:latin typeface="Calibri" pitchFamily="34" charset="0"/>
                  <a:cs typeface="Arial" pitchFamily="34" charset="0"/>
                </a:rPr>
                <a:t>  2 heures de cours + 4 heures de TD en Première année</a:t>
              </a:r>
            </a:p>
            <a:p>
              <a:pPr lvl="0" algn="ctr" fontAlgn="base">
                <a:spcBef>
                  <a:spcPct val="0"/>
                </a:spcBef>
              </a:pPr>
              <a:r>
                <a:rPr lang="fr-FR" sz="1400" b="1" dirty="0">
                  <a:latin typeface="Calibri" pitchFamily="34" charset="0"/>
                  <a:cs typeface="Arial" pitchFamily="34" charset="0"/>
                </a:rPr>
                <a:t>3 heures de cours + 3 heures de TD en Deuxième année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lèche : droite 32">
              <a:extLst>
                <a:ext uri="{FF2B5EF4-FFF2-40B4-BE49-F238E27FC236}">
                  <a16:creationId xmlns:a16="http://schemas.microsoft.com/office/drawing/2014/main" xmlns="" id="{BC4F6776-8500-43A3-915D-6F2EAE70305C}"/>
                </a:ext>
              </a:extLst>
            </p:cNvPr>
            <p:cNvSpPr/>
            <p:nvPr/>
          </p:nvSpPr>
          <p:spPr>
            <a:xfrm>
              <a:off x="4442780" y="3779825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894B89C-695E-4F3C-933A-669847166613}"/>
              </a:ext>
            </a:extLst>
          </p:cNvPr>
          <p:cNvGrpSpPr/>
          <p:nvPr/>
        </p:nvGrpSpPr>
        <p:grpSpPr>
          <a:xfrm>
            <a:off x="4427984" y="4391893"/>
            <a:ext cx="4536504" cy="576064"/>
            <a:chOff x="4427984" y="4391893"/>
            <a:chExt cx="4536504" cy="576064"/>
          </a:xfrm>
        </p:grpSpPr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716016" y="4391893"/>
              <a:ext cx="4248472" cy="57606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</a:pPr>
              <a:r>
                <a:rPr lang="fr-FR" sz="1400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3 heures de cours + 2 heures de TD en Première année</a:t>
              </a:r>
            </a:p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3 heures de cours + 3 heures de TD en Deuxième année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lèche : droite 34">
              <a:extLst>
                <a:ext uri="{FF2B5EF4-FFF2-40B4-BE49-F238E27FC236}">
                  <a16:creationId xmlns:a16="http://schemas.microsoft.com/office/drawing/2014/main" xmlns="" id="{128B2954-2511-4CC1-AF34-C230B703A13C}"/>
                </a:ext>
              </a:extLst>
            </p:cNvPr>
            <p:cNvSpPr/>
            <p:nvPr/>
          </p:nvSpPr>
          <p:spPr>
            <a:xfrm>
              <a:off x="4427984" y="4581128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DCE9AD80-0FA5-411F-BEF2-96C90B9C8B20}"/>
              </a:ext>
            </a:extLst>
          </p:cNvPr>
          <p:cNvGrpSpPr/>
          <p:nvPr/>
        </p:nvGrpSpPr>
        <p:grpSpPr>
          <a:xfrm>
            <a:off x="4427984" y="5111973"/>
            <a:ext cx="4536504" cy="552450"/>
            <a:chOff x="4427984" y="5111973"/>
            <a:chExt cx="4536504" cy="552450"/>
          </a:xfrm>
        </p:grpSpPr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4716016" y="5111973"/>
              <a:ext cx="4248472" cy="55245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>
                  <a:latin typeface="Calibri" pitchFamily="34" charset="0"/>
                  <a:cs typeface="Arial" pitchFamily="34" charset="0"/>
                </a:rPr>
                <a:t>2 heures de cours + 2 heures de TD</a:t>
              </a: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lèche : droite 35">
              <a:extLst>
                <a:ext uri="{FF2B5EF4-FFF2-40B4-BE49-F238E27FC236}">
                  <a16:creationId xmlns:a16="http://schemas.microsoft.com/office/drawing/2014/main" xmlns="" id="{2CF7D903-D101-442A-8D27-8129548C6434}"/>
                </a:ext>
              </a:extLst>
            </p:cNvPr>
            <p:cNvSpPr/>
            <p:nvPr/>
          </p:nvSpPr>
          <p:spPr>
            <a:xfrm>
              <a:off x="4427984" y="5229200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6142C35D-B0F1-49AB-AD4B-F1CEA2890497}"/>
              </a:ext>
            </a:extLst>
          </p:cNvPr>
          <p:cNvGrpSpPr/>
          <p:nvPr/>
        </p:nvGrpSpPr>
        <p:grpSpPr>
          <a:xfrm>
            <a:off x="4427984" y="5832053"/>
            <a:ext cx="4536504" cy="504056"/>
            <a:chOff x="4427984" y="5832053"/>
            <a:chExt cx="4536504" cy="504056"/>
          </a:xfrm>
        </p:grpSpPr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4716016" y="5832053"/>
              <a:ext cx="4248472" cy="504056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>
                  <a:latin typeface="Calibri" pitchFamily="34" charset="0"/>
                  <a:cs typeface="Arial" pitchFamily="34" charset="0"/>
                </a:rPr>
                <a:t>2 heures de cours + 2 heures de TD</a:t>
              </a:r>
              <a:endParaRPr lang="fr-FR" sz="1400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7" name="Flèche : droite 36">
              <a:extLst>
                <a:ext uri="{FF2B5EF4-FFF2-40B4-BE49-F238E27FC236}">
                  <a16:creationId xmlns:a16="http://schemas.microsoft.com/office/drawing/2014/main" xmlns="" id="{416D23F6-8497-4544-ACDA-68D40C6ACFBD}"/>
                </a:ext>
              </a:extLst>
            </p:cNvPr>
            <p:cNvSpPr/>
            <p:nvPr/>
          </p:nvSpPr>
          <p:spPr>
            <a:xfrm>
              <a:off x="4427984" y="5877272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365456F4-CA1E-4B67-B9CE-B570B673E4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9023" y="264292"/>
            <a:ext cx="1200473" cy="11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44280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3" grpId="0" animBg="1"/>
      <p:bldP spid="21514" grpId="0" animBg="1"/>
      <p:bldP spid="21518" grpId="0" animBg="1"/>
      <p:bldP spid="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1945</TotalTime>
  <Words>966</Words>
  <Application>Microsoft Office PowerPoint</Application>
  <PresentationFormat>Affichage à l'écran (4:3)</PresentationFormat>
  <Paragraphs>207</Paragraphs>
  <Slides>26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BTS  Management Commercial Opérationnel</vt:lpstr>
      <vt:lpstr>Diapositive 2</vt:lpstr>
      <vt:lpstr>Le 1er septembre 2019….</vt:lpstr>
      <vt:lpstr>Les fonctions du futur manager  </vt:lpstr>
      <vt:lpstr>Diapositive 5</vt:lpstr>
      <vt:lpstr>Diapositive 6</vt:lpstr>
      <vt:lpstr>Une formation professionnelle et un cursus général…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Des métiers centrés sur l’Unité Commerciale </vt:lpstr>
      <vt:lpstr>Diapositive 21</vt:lpstr>
      <vt:lpstr>Diapositive 22</vt:lpstr>
      <vt:lpstr>Diapositive 23</vt:lpstr>
      <vt:lpstr>Diapositive 24</vt:lpstr>
      <vt:lpstr>Vos questions…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 Management des Unités Commerciales</dc:title>
  <dc:creator>Nadia</dc:creator>
  <cp:lastModifiedBy>dtmp</cp:lastModifiedBy>
  <cp:revision>120</cp:revision>
  <dcterms:created xsi:type="dcterms:W3CDTF">2010-02-12T16:12:16Z</dcterms:created>
  <dcterms:modified xsi:type="dcterms:W3CDTF">2020-01-15T08:36:29Z</dcterms:modified>
</cp:coreProperties>
</file>